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26"/>
  </p:notesMasterIdLst>
  <p:handoutMasterIdLst>
    <p:handoutMasterId r:id="rId127"/>
  </p:handoutMasterIdLst>
  <p:sldIdLst>
    <p:sldId id="258" r:id="rId2"/>
    <p:sldId id="502" r:id="rId3"/>
    <p:sldId id="750" r:id="rId4"/>
    <p:sldId id="753" r:id="rId5"/>
    <p:sldId id="754" r:id="rId6"/>
    <p:sldId id="755" r:id="rId7"/>
    <p:sldId id="756" r:id="rId8"/>
    <p:sldId id="757" r:id="rId9"/>
    <p:sldId id="801" r:id="rId10"/>
    <p:sldId id="760" r:id="rId11"/>
    <p:sldId id="800" r:id="rId12"/>
    <p:sldId id="761" r:id="rId13"/>
    <p:sldId id="762" r:id="rId14"/>
    <p:sldId id="763" r:id="rId15"/>
    <p:sldId id="802" r:id="rId16"/>
    <p:sldId id="803" r:id="rId17"/>
    <p:sldId id="804" r:id="rId18"/>
    <p:sldId id="766" r:id="rId19"/>
    <p:sldId id="767" r:id="rId20"/>
    <p:sldId id="768" r:id="rId21"/>
    <p:sldId id="805" r:id="rId22"/>
    <p:sldId id="806" r:id="rId23"/>
    <p:sldId id="807" r:id="rId24"/>
    <p:sldId id="769" r:id="rId25"/>
    <p:sldId id="808" r:id="rId26"/>
    <p:sldId id="770" r:id="rId27"/>
    <p:sldId id="809" r:id="rId28"/>
    <p:sldId id="771" r:id="rId29"/>
    <p:sldId id="810" r:id="rId30"/>
    <p:sldId id="772" r:id="rId31"/>
    <p:sldId id="811" r:id="rId32"/>
    <p:sldId id="812" r:id="rId33"/>
    <p:sldId id="773" r:id="rId34"/>
    <p:sldId id="774" r:id="rId35"/>
    <p:sldId id="814" r:id="rId36"/>
    <p:sldId id="775" r:id="rId37"/>
    <p:sldId id="776" r:id="rId38"/>
    <p:sldId id="777" r:id="rId39"/>
    <p:sldId id="815" r:id="rId40"/>
    <p:sldId id="816" r:id="rId41"/>
    <p:sldId id="818" r:id="rId42"/>
    <p:sldId id="778" r:id="rId43"/>
    <p:sldId id="779" r:id="rId44"/>
    <p:sldId id="819" r:id="rId45"/>
    <p:sldId id="782" r:id="rId46"/>
    <p:sldId id="820" r:id="rId47"/>
    <p:sldId id="784" r:id="rId48"/>
    <p:sldId id="785" r:id="rId49"/>
    <p:sldId id="786" r:id="rId50"/>
    <p:sldId id="821" r:id="rId51"/>
    <p:sldId id="787" r:id="rId52"/>
    <p:sldId id="788" r:id="rId53"/>
    <p:sldId id="822" r:id="rId54"/>
    <p:sldId id="789" r:id="rId55"/>
    <p:sldId id="823" r:id="rId56"/>
    <p:sldId id="866" r:id="rId57"/>
    <p:sldId id="867" r:id="rId58"/>
    <p:sldId id="868" r:id="rId59"/>
    <p:sldId id="869" r:id="rId60"/>
    <p:sldId id="870" r:id="rId61"/>
    <p:sldId id="871" r:id="rId62"/>
    <p:sldId id="872" r:id="rId63"/>
    <p:sldId id="865" r:id="rId64"/>
    <p:sldId id="825" r:id="rId65"/>
    <p:sldId id="826" r:id="rId66"/>
    <p:sldId id="875" r:id="rId67"/>
    <p:sldId id="894" r:id="rId68"/>
    <p:sldId id="895" r:id="rId69"/>
    <p:sldId id="896" r:id="rId70"/>
    <p:sldId id="827" r:id="rId71"/>
    <p:sldId id="828" r:id="rId72"/>
    <p:sldId id="829" r:id="rId73"/>
    <p:sldId id="830" r:id="rId74"/>
    <p:sldId id="832" r:id="rId75"/>
    <p:sldId id="833" r:id="rId76"/>
    <p:sldId id="834" r:id="rId77"/>
    <p:sldId id="876" r:id="rId78"/>
    <p:sldId id="877" r:id="rId79"/>
    <p:sldId id="878" r:id="rId80"/>
    <p:sldId id="879" r:id="rId81"/>
    <p:sldId id="910" r:id="rId82"/>
    <p:sldId id="911" r:id="rId83"/>
    <p:sldId id="902" r:id="rId84"/>
    <p:sldId id="903" r:id="rId85"/>
    <p:sldId id="904" r:id="rId86"/>
    <p:sldId id="907" r:id="rId87"/>
    <p:sldId id="908" r:id="rId88"/>
    <p:sldId id="909" r:id="rId89"/>
    <p:sldId id="880" r:id="rId90"/>
    <p:sldId id="881" r:id="rId91"/>
    <p:sldId id="882" r:id="rId92"/>
    <p:sldId id="883" r:id="rId93"/>
    <p:sldId id="884" r:id="rId94"/>
    <p:sldId id="885" r:id="rId95"/>
    <p:sldId id="912" r:id="rId96"/>
    <p:sldId id="913" r:id="rId97"/>
    <p:sldId id="898" r:id="rId98"/>
    <p:sldId id="926" r:id="rId99"/>
    <p:sldId id="925" r:id="rId100"/>
    <p:sldId id="921" r:id="rId101"/>
    <p:sldId id="922" r:id="rId102"/>
    <p:sldId id="923" r:id="rId103"/>
    <p:sldId id="924" r:id="rId104"/>
    <p:sldId id="927" r:id="rId105"/>
    <p:sldId id="886" r:id="rId106"/>
    <p:sldId id="928" r:id="rId107"/>
    <p:sldId id="887" r:id="rId108"/>
    <p:sldId id="888" r:id="rId109"/>
    <p:sldId id="892" r:id="rId110"/>
    <p:sldId id="914" r:id="rId111"/>
    <p:sldId id="915" r:id="rId112"/>
    <p:sldId id="916" r:id="rId113"/>
    <p:sldId id="917" r:id="rId114"/>
    <p:sldId id="918" r:id="rId115"/>
    <p:sldId id="919" r:id="rId116"/>
    <p:sldId id="920" r:id="rId117"/>
    <p:sldId id="873" r:id="rId118"/>
    <p:sldId id="836" r:id="rId119"/>
    <p:sldId id="837" r:id="rId120"/>
    <p:sldId id="897" r:id="rId121"/>
    <p:sldId id="893" r:id="rId122"/>
    <p:sldId id="838" r:id="rId123"/>
    <p:sldId id="900" r:id="rId124"/>
    <p:sldId id="346" r:id="rId1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87" autoAdjust="0"/>
    <p:restoredTop sz="94660"/>
  </p:normalViewPr>
  <p:slideViewPr>
    <p:cSldViewPr>
      <p:cViewPr varScale="1">
        <p:scale>
          <a:sx n="70" d="100"/>
          <a:sy n="70" d="100"/>
        </p:scale>
        <p:origin x="69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Chapter 5 Network layer</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719118C-42DF-4A7A-8C2C-26B2700095F6}" type="datetimeFigureOut">
              <a:rPr lang="en-US" smtClean="0"/>
              <a:pPr/>
              <a:t>10/7/2021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Vishal Polara, IT dept, BVM</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3612A7C-B9C5-4276-B42C-F4C116F9E7B4}" type="slidenum">
              <a:rPr lang="en-US" smtClean="0"/>
              <a:pPr/>
              <a:t>‹#›</a:t>
            </a:fld>
            <a:endParaRPr lang="en-US"/>
          </a:p>
        </p:txBody>
      </p:sp>
    </p:spTree>
    <p:extLst>
      <p:ext uri="{BB962C8B-B14F-4D97-AF65-F5344CB8AC3E}">
        <p14:creationId xmlns:p14="http://schemas.microsoft.com/office/powerpoint/2010/main" val="4161678298"/>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Chapter 5 Network layer</a:t>
            </a: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94D4D2-F97D-4423-91B1-7566CA7FB2FA}" type="datetimeFigureOut">
              <a:rPr lang="en-US" smtClean="0"/>
              <a:pPr/>
              <a:t>10/7/2021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Vishal Polara, IT dept, BVM</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317C71-7C19-4BFC-9138-A89243737158}" type="slidenum">
              <a:rPr lang="en-US" smtClean="0"/>
              <a:pPr/>
              <a:t>‹#›</a:t>
            </a:fld>
            <a:endParaRPr lang="en-US"/>
          </a:p>
        </p:txBody>
      </p:sp>
    </p:spTree>
    <p:extLst>
      <p:ext uri="{BB962C8B-B14F-4D97-AF65-F5344CB8AC3E}">
        <p14:creationId xmlns:p14="http://schemas.microsoft.com/office/powerpoint/2010/main" val="1383435220"/>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Chapter 5 Network layer</a:t>
            </a:r>
            <a:endParaRPr lang="en-US"/>
          </a:p>
        </p:txBody>
      </p:sp>
      <p:sp>
        <p:nvSpPr>
          <p:cNvPr id="5" name="Footer Placeholder 4"/>
          <p:cNvSpPr>
            <a:spLocks noGrp="1"/>
          </p:cNvSpPr>
          <p:nvPr>
            <p:ph type="ftr" sz="quarter" idx="11"/>
          </p:nvPr>
        </p:nvSpPr>
        <p:spPr/>
        <p:txBody>
          <a:bodyPr/>
          <a:lstStyle/>
          <a:p>
            <a:r>
              <a:rPr lang="en-US" smtClean="0"/>
              <a:t>Vishal Polara, IT dept, BVM</a:t>
            </a:r>
            <a:endParaRPr lang="en-US"/>
          </a:p>
        </p:txBody>
      </p:sp>
      <p:sp>
        <p:nvSpPr>
          <p:cNvPr id="6" name="Slide Number Placeholder 5"/>
          <p:cNvSpPr>
            <a:spLocks noGrp="1"/>
          </p:cNvSpPr>
          <p:nvPr>
            <p:ph type="sldNum" sz="quarter" idx="12"/>
          </p:nvPr>
        </p:nvSpPr>
        <p:spPr/>
        <p:txBody>
          <a:bodyPr/>
          <a:lstStyle/>
          <a:p>
            <a:fld id="{62317C71-7C19-4BFC-9138-A89243737158}" type="slidenum">
              <a:rPr lang="en-US" smtClean="0"/>
              <a:pPr/>
              <a:t>1</a:t>
            </a:fld>
            <a:endParaRPr lang="en-US"/>
          </a:p>
        </p:txBody>
      </p:sp>
    </p:spTree>
    <p:extLst>
      <p:ext uri="{BB962C8B-B14F-4D97-AF65-F5344CB8AC3E}">
        <p14:creationId xmlns:p14="http://schemas.microsoft.com/office/powerpoint/2010/main" val="232109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216F71-8566-4607-A351-04DB09A46E9A}" type="slidenum">
              <a:rPr lang="en-US" altLang="en-US"/>
              <a:pPr/>
              <a:t>21</a:t>
            </a:fld>
            <a:endParaRPr lang="en-US" altLang="en-US"/>
          </a:p>
        </p:txBody>
      </p:sp>
      <p:sp>
        <p:nvSpPr>
          <p:cNvPr id="1228802" name="Rectangle 2"/>
          <p:cNvSpPr>
            <a:spLocks noGrp="1" noRot="1" noChangeAspect="1" noChangeArrowheads="1" noTextEdit="1"/>
          </p:cNvSpPr>
          <p:nvPr>
            <p:ph type="sldImg"/>
          </p:nvPr>
        </p:nvSpPr>
        <p:spPr>
          <a:ln/>
        </p:spPr>
      </p:sp>
      <p:sp>
        <p:nvSpPr>
          <p:cNvPr id="12288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66645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216F71-8566-4607-A351-04DB09A46E9A}" type="slidenum">
              <a:rPr lang="en-US" altLang="en-US"/>
              <a:pPr/>
              <a:t>22</a:t>
            </a:fld>
            <a:endParaRPr lang="en-US" altLang="en-US"/>
          </a:p>
        </p:txBody>
      </p:sp>
      <p:sp>
        <p:nvSpPr>
          <p:cNvPr id="1228802" name="Rectangle 2"/>
          <p:cNvSpPr>
            <a:spLocks noGrp="1" noRot="1" noChangeAspect="1" noChangeArrowheads="1" noTextEdit="1"/>
          </p:cNvSpPr>
          <p:nvPr>
            <p:ph type="sldImg"/>
          </p:nvPr>
        </p:nvSpPr>
        <p:spPr>
          <a:ln/>
        </p:spPr>
      </p:sp>
      <p:sp>
        <p:nvSpPr>
          <p:cNvPr id="12288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66645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216F71-8566-4607-A351-04DB09A46E9A}" type="slidenum">
              <a:rPr lang="en-US" altLang="en-US"/>
              <a:pPr/>
              <a:t>23</a:t>
            </a:fld>
            <a:endParaRPr lang="en-US" altLang="en-US"/>
          </a:p>
        </p:txBody>
      </p:sp>
      <p:sp>
        <p:nvSpPr>
          <p:cNvPr id="1228802" name="Rectangle 2"/>
          <p:cNvSpPr>
            <a:spLocks noGrp="1" noRot="1" noChangeAspect="1" noChangeArrowheads="1" noTextEdit="1"/>
          </p:cNvSpPr>
          <p:nvPr>
            <p:ph type="sldImg"/>
          </p:nvPr>
        </p:nvSpPr>
        <p:spPr>
          <a:ln/>
        </p:spPr>
      </p:sp>
      <p:sp>
        <p:nvSpPr>
          <p:cNvPr id="12288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66645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50222E-FB64-4A68-BE6C-AA8749997B93}" type="slidenum">
              <a:rPr lang="en-US" altLang="en-US"/>
              <a:pPr/>
              <a:t>37</a:t>
            </a:fld>
            <a:endParaRPr lang="en-US" altLang="en-US"/>
          </a:p>
        </p:txBody>
      </p:sp>
      <p:sp>
        <p:nvSpPr>
          <p:cNvPr id="913410" name="Rectangle 2"/>
          <p:cNvSpPr>
            <a:spLocks noGrp="1" noRot="1" noChangeAspect="1" noChangeArrowheads="1" noTextEdit="1"/>
          </p:cNvSpPr>
          <p:nvPr>
            <p:ph type="sldImg"/>
          </p:nvPr>
        </p:nvSpPr>
        <p:spPr>
          <a:ln/>
        </p:spPr>
      </p:sp>
      <p:sp>
        <p:nvSpPr>
          <p:cNvPr id="9134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74415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082279-9FCB-4303-BAE6-AE9C1294344C}" type="slidenum">
              <a:rPr lang="en-US" altLang="en-US"/>
              <a:pPr/>
              <a:t>38</a:t>
            </a:fld>
            <a:endParaRPr lang="en-US" altLang="en-US"/>
          </a:p>
        </p:txBody>
      </p:sp>
      <p:sp>
        <p:nvSpPr>
          <p:cNvPr id="914434" name="Rectangle 2"/>
          <p:cNvSpPr>
            <a:spLocks noGrp="1" noRot="1" noChangeAspect="1" noChangeArrowheads="1" noTextEdit="1"/>
          </p:cNvSpPr>
          <p:nvPr>
            <p:ph type="sldImg"/>
          </p:nvPr>
        </p:nvSpPr>
        <p:spPr>
          <a:ln/>
        </p:spPr>
      </p:sp>
      <p:sp>
        <p:nvSpPr>
          <p:cNvPr id="9144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01528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134228-E54D-475B-A46C-C13B2A96ED08}" type="slidenum">
              <a:rPr lang="en-US" altLang="en-US"/>
              <a:pPr/>
              <a:t>42</a:t>
            </a:fld>
            <a:endParaRPr lang="en-US" altLang="en-US"/>
          </a:p>
        </p:txBody>
      </p:sp>
      <p:sp>
        <p:nvSpPr>
          <p:cNvPr id="915458" name="Rectangle 2"/>
          <p:cNvSpPr>
            <a:spLocks noGrp="1" noRot="1" noChangeAspect="1" noChangeArrowheads="1" noTextEdit="1"/>
          </p:cNvSpPr>
          <p:nvPr>
            <p:ph type="sldImg"/>
          </p:nvPr>
        </p:nvSpPr>
        <p:spPr>
          <a:ln/>
        </p:spPr>
      </p:sp>
      <p:sp>
        <p:nvSpPr>
          <p:cNvPr id="9154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11889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D5736A-BD52-40F5-8B52-751DDAAC8F1D}" type="slidenum">
              <a:rPr lang="en-US" altLang="en-US"/>
              <a:pPr/>
              <a:t>45</a:t>
            </a:fld>
            <a:endParaRPr lang="en-US" altLang="en-US"/>
          </a:p>
        </p:txBody>
      </p:sp>
      <p:sp>
        <p:nvSpPr>
          <p:cNvPr id="929794" name="Rectangle 2"/>
          <p:cNvSpPr>
            <a:spLocks noGrp="1" noRot="1" noChangeAspect="1" noChangeArrowheads="1" noTextEdit="1"/>
          </p:cNvSpPr>
          <p:nvPr>
            <p:ph type="sldImg"/>
          </p:nvPr>
        </p:nvSpPr>
        <p:spPr>
          <a:ln/>
        </p:spPr>
      </p:sp>
      <p:sp>
        <p:nvSpPr>
          <p:cNvPr id="9297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29542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97DA58-8A11-41E1-B786-778B09EB0249}" type="slidenum">
              <a:rPr lang="en-US" altLang="en-US"/>
              <a:pPr/>
              <a:t>47</a:t>
            </a:fld>
            <a:endParaRPr lang="en-US" altLang="en-US"/>
          </a:p>
        </p:txBody>
      </p:sp>
      <p:sp>
        <p:nvSpPr>
          <p:cNvPr id="931842" name="Rectangle 2"/>
          <p:cNvSpPr>
            <a:spLocks noGrp="1" noRot="1" noChangeAspect="1" noChangeArrowheads="1" noTextEdit="1"/>
          </p:cNvSpPr>
          <p:nvPr>
            <p:ph type="sldImg"/>
          </p:nvPr>
        </p:nvSpPr>
        <p:spPr>
          <a:ln/>
        </p:spPr>
      </p:sp>
      <p:sp>
        <p:nvSpPr>
          <p:cNvPr id="9318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88235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619632-79F6-4182-9B20-CD3F71F3A76C}" type="slidenum">
              <a:rPr lang="en-US" altLang="en-US"/>
              <a:pPr/>
              <a:t>48</a:t>
            </a:fld>
            <a:endParaRPr lang="en-US" altLang="en-US"/>
          </a:p>
        </p:txBody>
      </p:sp>
      <p:sp>
        <p:nvSpPr>
          <p:cNvPr id="932866" name="Rectangle 2"/>
          <p:cNvSpPr>
            <a:spLocks noGrp="1" noRot="1" noChangeAspect="1" noChangeArrowheads="1" noTextEdit="1"/>
          </p:cNvSpPr>
          <p:nvPr>
            <p:ph type="sldImg"/>
          </p:nvPr>
        </p:nvSpPr>
        <p:spPr>
          <a:ln/>
        </p:spPr>
      </p:sp>
      <p:sp>
        <p:nvSpPr>
          <p:cNvPr id="9328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87601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6988F9-C2D8-433A-8E0A-5C2E9938E19B}" type="slidenum">
              <a:rPr lang="en-US" altLang="en-US"/>
              <a:pPr/>
              <a:t>49</a:t>
            </a:fld>
            <a:endParaRPr lang="en-US" altLang="en-US"/>
          </a:p>
        </p:txBody>
      </p:sp>
      <p:sp>
        <p:nvSpPr>
          <p:cNvPr id="933890" name="Rectangle 2"/>
          <p:cNvSpPr>
            <a:spLocks noGrp="1" noRot="1" noChangeAspect="1" noChangeArrowheads="1" noTextEdit="1"/>
          </p:cNvSpPr>
          <p:nvPr>
            <p:ph type="sldImg"/>
          </p:nvPr>
        </p:nvSpPr>
        <p:spPr>
          <a:ln/>
        </p:spPr>
      </p:sp>
      <p:sp>
        <p:nvSpPr>
          <p:cNvPr id="9338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14919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216F71-8566-4607-A351-04DB09A46E9A}" type="slidenum">
              <a:rPr lang="en-US" altLang="en-US"/>
              <a:pPr/>
              <a:t>13</a:t>
            </a:fld>
            <a:endParaRPr lang="en-US" altLang="en-US"/>
          </a:p>
        </p:txBody>
      </p:sp>
      <p:sp>
        <p:nvSpPr>
          <p:cNvPr id="1228802" name="Rectangle 2"/>
          <p:cNvSpPr>
            <a:spLocks noGrp="1" noRot="1" noChangeAspect="1" noChangeArrowheads="1" noTextEdit="1"/>
          </p:cNvSpPr>
          <p:nvPr>
            <p:ph type="sldImg"/>
          </p:nvPr>
        </p:nvSpPr>
        <p:spPr>
          <a:ln/>
        </p:spPr>
      </p:sp>
      <p:sp>
        <p:nvSpPr>
          <p:cNvPr id="12288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66645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C6B05A-2AC9-439D-B048-79C9573DF945}" type="slidenum">
              <a:rPr lang="en-US" altLang="en-US"/>
              <a:pPr/>
              <a:t>51</a:t>
            </a:fld>
            <a:endParaRPr lang="en-US" altLang="en-US"/>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56532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342E01-7FFA-45B3-A3F0-0757301B57BA}" type="slidenum">
              <a:rPr lang="en-US" altLang="en-US"/>
              <a:pPr/>
              <a:t>52</a:t>
            </a:fld>
            <a:endParaRPr lang="en-US" altLang="en-US"/>
          </a:p>
        </p:txBody>
      </p:sp>
      <p:sp>
        <p:nvSpPr>
          <p:cNvPr id="935938" name="Rectangle 2"/>
          <p:cNvSpPr>
            <a:spLocks noGrp="1" noRot="1" noChangeAspect="1" noChangeArrowheads="1" noTextEdit="1"/>
          </p:cNvSpPr>
          <p:nvPr>
            <p:ph type="sldImg"/>
          </p:nvPr>
        </p:nvSpPr>
        <p:spPr>
          <a:ln/>
        </p:spPr>
      </p:sp>
      <p:sp>
        <p:nvSpPr>
          <p:cNvPr id="9359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61801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C86A9-6C6F-451E-9C57-5E424355DE67}" type="slidenum">
              <a:rPr lang="en-US" altLang="en-US"/>
              <a:pPr/>
              <a:t>54</a:t>
            </a:fld>
            <a:endParaRPr lang="en-US" altLang="en-US"/>
          </a:p>
        </p:txBody>
      </p:sp>
      <p:sp>
        <p:nvSpPr>
          <p:cNvPr id="939010" name="Rectangle 2"/>
          <p:cNvSpPr>
            <a:spLocks noGrp="1" noRot="1" noChangeAspect="1" noChangeArrowheads="1" noTextEdit="1"/>
          </p:cNvSpPr>
          <p:nvPr>
            <p:ph type="sldImg"/>
          </p:nvPr>
        </p:nvSpPr>
        <p:spPr>
          <a:ln/>
        </p:spPr>
      </p:sp>
      <p:sp>
        <p:nvSpPr>
          <p:cNvPr id="9390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08683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C86A9-6C6F-451E-9C57-5E424355DE67}" type="slidenum">
              <a:rPr lang="en-US" altLang="en-US"/>
              <a:pPr/>
              <a:t>56</a:t>
            </a:fld>
            <a:endParaRPr lang="en-US" altLang="en-US"/>
          </a:p>
        </p:txBody>
      </p:sp>
      <p:sp>
        <p:nvSpPr>
          <p:cNvPr id="939010" name="Rectangle 2"/>
          <p:cNvSpPr>
            <a:spLocks noGrp="1" noRot="1" noChangeAspect="1" noChangeArrowheads="1" noTextEdit="1"/>
          </p:cNvSpPr>
          <p:nvPr>
            <p:ph type="sldImg"/>
          </p:nvPr>
        </p:nvSpPr>
        <p:spPr>
          <a:ln/>
        </p:spPr>
      </p:sp>
      <p:sp>
        <p:nvSpPr>
          <p:cNvPr id="9390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27483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B23391-9E29-4715-9767-C0C3802DB2D9}" type="slidenum">
              <a:rPr lang="en-US" altLang="en-US"/>
              <a:pPr/>
              <a:t>57</a:t>
            </a:fld>
            <a:endParaRPr lang="en-US" altLang="en-US"/>
          </a:p>
        </p:txBody>
      </p:sp>
      <p:sp>
        <p:nvSpPr>
          <p:cNvPr id="1130498" name="Rectangle 2"/>
          <p:cNvSpPr>
            <a:spLocks noGrp="1" noRot="1" noChangeAspect="1" noChangeArrowheads="1" noTextEdit="1"/>
          </p:cNvSpPr>
          <p:nvPr>
            <p:ph type="sldImg"/>
          </p:nvPr>
        </p:nvSpPr>
        <p:spPr>
          <a:ln/>
        </p:spPr>
      </p:sp>
      <p:sp>
        <p:nvSpPr>
          <p:cNvPr id="11304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02963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FCAB81-5004-47B2-898D-6991761FA0A6}" type="slidenum">
              <a:rPr lang="en-US" altLang="en-US"/>
              <a:pPr/>
              <a:t>58</a:t>
            </a:fld>
            <a:endParaRPr lang="en-US" altLang="en-US"/>
          </a:p>
        </p:txBody>
      </p:sp>
      <p:sp>
        <p:nvSpPr>
          <p:cNvPr id="1132546" name="Rectangle 2"/>
          <p:cNvSpPr>
            <a:spLocks noGrp="1" noRot="1" noChangeAspect="1" noChangeArrowheads="1" noTextEdit="1"/>
          </p:cNvSpPr>
          <p:nvPr>
            <p:ph type="sldImg"/>
          </p:nvPr>
        </p:nvSpPr>
        <p:spPr>
          <a:ln/>
        </p:spPr>
      </p:sp>
      <p:sp>
        <p:nvSpPr>
          <p:cNvPr id="11325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33938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ADF6A-044A-451F-88FB-AA8DDFBFF43B}" type="slidenum">
              <a:rPr lang="en-US" altLang="en-US"/>
              <a:pPr/>
              <a:t>59</a:t>
            </a:fld>
            <a:endParaRPr lang="en-US" altLang="en-US"/>
          </a:p>
        </p:txBody>
      </p:sp>
      <p:sp>
        <p:nvSpPr>
          <p:cNvPr id="1134594" name="Rectangle 2"/>
          <p:cNvSpPr>
            <a:spLocks noGrp="1" noRot="1" noChangeAspect="1" noChangeArrowheads="1" noTextEdit="1"/>
          </p:cNvSpPr>
          <p:nvPr>
            <p:ph type="sldImg"/>
          </p:nvPr>
        </p:nvSpPr>
        <p:spPr>
          <a:ln/>
        </p:spPr>
      </p:sp>
      <p:sp>
        <p:nvSpPr>
          <p:cNvPr id="11345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84207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DD35A6-754D-4190-8DC0-A448EE76FEE4}" type="slidenum">
              <a:rPr lang="en-US" altLang="en-US"/>
              <a:pPr/>
              <a:t>60</a:t>
            </a:fld>
            <a:endParaRPr lang="en-US" altLang="en-US"/>
          </a:p>
        </p:txBody>
      </p:sp>
      <p:sp>
        <p:nvSpPr>
          <p:cNvPr id="1136642" name="Rectangle 2"/>
          <p:cNvSpPr>
            <a:spLocks noGrp="1" noRot="1" noChangeAspect="1" noChangeArrowheads="1" noTextEdit="1"/>
          </p:cNvSpPr>
          <p:nvPr>
            <p:ph type="sldImg"/>
          </p:nvPr>
        </p:nvSpPr>
        <p:spPr>
          <a:ln/>
        </p:spPr>
      </p:sp>
      <p:sp>
        <p:nvSpPr>
          <p:cNvPr id="11366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29785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7D1A54-1E35-4413-AB4A-BF4E179D20D6}" type="slidenum">
              <a:rPr lang="en-US" altLang="en-US"/>
              <a:pPr/>
              <a:t>61</a:t>
            </a:fld>
            <a:endParaRPr lang="en-US" altLang="en-US"/>
          </a:p>
        </p:txBody>
      </p:sp>
      <p:sp>
        <p:nvSpPr>
          <p:cNvPr id="1138690" name="Rectangle 2"/>
          <p:cNvSpPr>
            <a:spLocks noGrp="1" noRot="1" noChangeAspect="1" noChangeArrowheads="1" noTextEdit="1"/>
          </p:cNvSpPr>
          <p:nvPr>
            <p:ph type="sldImg"/>
          </p:nvPr>
        </p:nvSpPr>
        <p:spPr>
          <a:ln/>
        </p:spPr>
      </p:sp>
      <p:sp>
        <p:nvSpPr>
          <p:cNvPr id="11386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06905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EB60A6-F9A2-47D0-B1F4-D94D49131A57}" type="slidenum">
              <a:rPr lang="en-US" altLang="en-US"/>
              <a:pPr/>
              <a:t>62</a:t>
            </a:fld>
            <a:endParaRPr lang="en-US" altLang="en-US"/>
          </a:p>
        </p:txBody>
      </p:sp>
      <p:sp>
        <p:nvSpPr>
          <p:cNvPr id="1140738" name="Rectangle 2"/>
          <p:cNvSpPr>
            <a:spLocks noGrp="1" noRot="1" noChangeAspect="1" noChangeArrowheads="1" noTextEdit="1"/>
          </p:cNvSpPr>
          <p:nvPr>
            <p:ph type="sldImg"/>
          </p:nvPr>
        </p:nvSpPr>
        <p:spPr>
          <a:ln/>
        </p:spPr>
      </p:sp>
      <p:sp>
        <p:nvSpPr>
          <p:cNvPr id="11407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30371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216F71-8566-4607-A351-04DB09A46E9A}" type="slidenum">
              <a:rPr lang="en-US" altLang="en-US"/>
              <a:pPr/>
              <a:t>14</a:t>
            </a:fld>
            <a:endParaRPr lang="en-US" altLang="en-US"/>
          </a:p>
        </p:txBody>
      </p:sp>
      <p:sp>
        <p:nvSpPr>
          <p:cNvPr id="1228802" name="Rectangle 2"/>
          <p:cNvSpPr>
            <a:spLocks noGrp="1" noRot="1" noChangeAspect="1" noChangeArrowheads="1" noTextEdit="1"/>
          </p:cNvSpPr>
          <p:nvPr>
            <p:ph type="sldImg"/>
          </p:nvPr>
        </p:nvSpPr>
        <p:spPr>
          <a:ln/>
        </p:spPr>
      </p:sp>
      <p:sp>
        <p:nvSpPr>
          <p:cNvPr id="12288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39649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D013B1-651A-477D-B109-F504C24E9849}" type="slidenum">
              <a:rPr lang="en-US" altLang="en-US"/>
              <a:pPr/>
              <a:t>64</a:t>
            </a:fld>
            <a:endParaRPr lang="en-US" altLang="en-US"/>
          </a:p>
        </p:txBody>
      </p:sp>
      <p:sp>
        <p:nvSpPr>
          <p:cNvPr id="920578" name="Rectangle 2"/>
          <p:cNvSpPr>
            <a:spLocks noGrp="1" noRot="1" noChangeAspect="1" noChangeArrowheads="1" noTextEdit="1"/>
          </p:cNvSpPr>
          <p:nvPr>
            <p:ph type="sldImg"/>
          </p:nvPr>
        </p:nvSpPr>
        <p:spPr>
          <a:ln/>
        </p:spPr>
      </p:sp>
      <p:sp>
        <p:nvSpPr>
          <p:cNvPr id="9205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614157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D2B58B-6228-4E37-900E-4D4AA474E84F}" type="slidenum">
              <a:rPr lang="en-US" altLang="en-US"/>
              <a:pPr/>
              <a:t>65</a:t>
            </a:fld>
            <a:endParaRPr lang="en-US" altLang="en-US"/>
          </a:p>
        </p:txBody>
      </p:sp>
      <p:sp>
        <p:nvSpPr>
          <p:cNvPr id="921602" name="Rectangle 2"/>
          <p:cNvSpPr>
            <a:spLocks noGrp="1" noRot="1" noChangeAspect="1" noChangeArrowheads="1" noTextEdit="1"/>
          </p:cNvSpPr>
          <p:nvPr>
            <p:ph type="sldImg"/>
          </p:nvPr>
        </p:nvSpPr>
        <p:spPr>
          <a:ln/>
        </p:spPr>
      </p:sp>
      <p:sp>
        <p:nvSpPr>
          <p:cNvPr id="9216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708350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18E84E-DBE1-40E6-8D95-CF227438FA63}" type="slidenum">
              <a:rPr lang="en-US" altLang="en-US"/>
              <a:pPr/>
              <a:t>70</a:t>
            </a:fld>
            <a:endParaRPr lang="en-US" altLang="en-US"/>
          </a:p>
        </p:txBody>
      </p:sp>
      <p:sp>
        <p:nvSpPr>
          <p:cNvPr id="922626" name="Rectangle 2"/>
          <p:cNvSpPr>
            <a:spLocks noGrp="1" noRot="1" noChangeAspect="1" noChangeArrowheads="1" noTextEdit="1"/>
          </p:cNvSpPr>
          <p:nvPr>
            <p:ph type="sldImg"/>
          </p:nvPr>
        </p:nvSpPr>
        <p:spPr>
          <a:ln/>
        </p:spPr>
      </p:sp>
      <p:sp>
        <p:nvSpPr>
          <p:cNvPr id="9226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74128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1C9711-731B-48B6-B9C1-14EE2A9A2922}" type="slidenum">
              <a:rPr lang="en-US" altLang="en-US"/>
              <a:pPr/>
              <a:t>71</a:t>
            </a:fld>
            <a:endParaRPr lang="en-US" altLang="en-US"/>
          </a:p>
        </p:txBody>
      </p:sp>
      <p:sp>
        <p:nvSpPr>
          <p:cNvPr id="924674" name="Rectangle 2"/>
          <p:cNvSpPr>
            <a:spLocks noGrp="1" noRot="1" noChangeAspect="1" noChangeArrowheads="1" noTextEdit="1"/>
          </p:cNvSpPr>
          <p:nvPr>
            <p:ph type="sldImg"/>
          </p:nvPr>
        </p:nvSpPr>
        <p:spPr>
          <a:ln/>
        </p:spPr>
      </p:sp>
      <p:sp>
        <p:nvSpPr>
          <p:cNvPr id="9246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98404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BE509D-4A64-4998-83F5-0BEF0D64C845}" type="slidenum">
              <a:rPr lang="en-US" altLang="en-US"/>
              <a:pPr/>
              <a:t>72</a:t>
            </a:fld>
            <a:endParaRPr lang="en-US" altLang="en-US"/>
          </a:p>
        </p:txBody>
      </p:sp>
      <p:sp>
        <p:nvSpPr>
          <p:cNvPr id="925698" name="Rectangle 2"/>
          <p:cNvSpPr>
            <a:spLocks noGrp="1" noRot="1" noChangeAspect="1" noChangeArrowheads="1" noTextEdit="1"/>
          </p:cNvSpPr>
          <p:nvPr>
            <p:ph type="sldImg"/>
          </p:nvPr>
        </p:nvSpPr>
        <p:spPr>
          <a:ln/>
        </p:spPr>
      </p:sp>
      <p:sp>
        <p:nvSpPr>
          <p:cNvPr id="9256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85555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D9FF7E-B718-48EF-AEF2-6B4446628025}" type="slidenum">
              <a:rPr lang="en-US" altLang="en-US"/>
              <a:pPr/>
              <a:t>73</a:t>
            </a:fld>
            <a:endParaRPr lang="en-US" altLang="en-US"/>
          </a:p>
        </p:txBody>
      </p:sp>
      <p:sp>
        <p:nvSpPr>
          <p:cNvPr id="926722" name="Rectangle 2"/>
          <p:cNvSpPr>
            <a:spLocks noGrp="1" noRot="1" noChangeAspect="1" noChangeArrowheads="1" noTextEdit="1"/>
          </p:cNvSpPr>
          <p:nvPr>
            <p:ph type="sldImg"/>
          </p:nvPr>
        </p:nvSpPr>
        <p:spPr>
          <a:ln/>
        </p:spPr>
      </p:sp>
      <p:sp>
        <p:nvSpPr>
          <p:cNvPr id="9267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15553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18B05F-2EA3-450D-AF1A-E68C1A3DE7C8}" type="slidenum">
              <a:rPr lang="en-US" altLang="en-US"/>
              <a:pPr/>
              <a:t>74</a:t>
            </a:fld>
            <a:endParaRPr lang="en-US" altLang="en-US"/>
          </a:p>
        </p:txBody>
      </p:sp>
      <p:sp>
        <p:nvSpPr>
          <p:cNvPr id="928770" name="Rectangle 2"/>
          <p:cNvSpPr>
            <a:spLocks noGrp="1" noRot="1" noChangeAspect="1" noChangeArrowheads="1" noTextEdit="1"/>
          </p:cNvSpPr>
          <p:nvPr>
            <p:ph type="sldImg"/>
          </p:nvPr>
        </p:nvSpPr>
        <p:spPr>
          <a:ln/>
        </p:spPr>
      </p:sp>
      <p:sp>
        <p:nvSpPr>
          <p:cNvPr id="9287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93503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98F8AE-ADBC-4824-8646-B277EFD9F492}" type="slidenum">
              <a:rPr lang="en-US" altLang="en-US"/>
              <a:pPr/>
              <a:t>75</a:t>
            </a:fld>
            <a:endParaRPr lang="en-US" altLang="en-US"/>
          </a:p>
        </p:txBody>
      </p:sp>
      <p:sp>
        <p:nvSpPr>
          <p:cNvPr id="929794" name="Rectangle 2"/>
          <p:cNvSpPr>
            <a:spLocks noGrp="1" noRot="1" noChangeAspect="1" noChangeArrowheads="1" noTextEdit="1"/>
          </p:cNvSpPr>
          <p:nvPr>
            <p:ph type="sldImg"/>
          </p:nvPr>
        </p:nvSpPr>
        <p:spPr>
          <a:ln/>
        </p:spPr>
      </p:sp>
      <p:sp>
        <p:nvSpPr>
          <p:cNvPr id="9297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10951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CB3CD3-826A-4134-96B6-F0B614E74F70}" type="slidenum">
              <a:rPr lang="en-US" altLang="en-US"/>
              <a:pPr/>
              <a:t>76</a:t>
            </a:fld>
            <a:endParaRPr lang="en-US" altLang="en-US"/>
          </a:p>
        </p:txBody>
      </p:sp>
      <p:sp>
        <p:nvSpPr>
          <p:cNvPr id="930818" name="Rectangle 2"/>
          <p:cNvSpPr>
            <a:spLocks noGrp="1" noRot="1" noChangeAspect="1" noChangeArrowheads="1" noTextEdit="1"/>
          </p:cNvSpPr>
          <p:nvPr>
            <p:ph type="sldImg"/>
          </p:nvPr>
        </p:nvSpPr>
        <p:spPr>
          <a:ln/>
        </p:spPr>
      </p:sp>
      <p:sp>
        <p:nvSpPr>
          <p:cNvPr id="9308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695618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DDEF9C-A521-470A-9247-C37C51E12269}" type="slidenum">
              <a:rPr lang="en-US" altLang="en-US"/>
              <a:pPr/>
              <a:t>81</a:t>
            </a:fld>
            <a:endParaRPr lang="en-US" altLang="en-US"/>
          </a:p>
        </p:txBody>
      </p:sp>
      <p:sp>
        <p:nvSpPr>
          <p:cNvPr id="1081346" name="Rectangle 2"/>
          <p:cNvSpPr>
            <a:spLocks noGrp="1" noRot="1" noChangeAspect="1" noChangeArrowheads="1" noTextEdit="1"/>
          </p:cNvSpPr>
          <p:nvPr>
            <p:ph type="sldImg"/>
          </p:nvPr>
        </p:nvSpPr>
        <p:spPr>
          <a:ln/>
        </p:spPr>
      </p:sp>
      <p:sp>
        <p:nvSpPr>
          <p:cNvPr id="10813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03194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216F71-8566-4607-A351-04DB09A46E9A}" type="slidenum">
              <a:rPr lang="en-US" altLang="en-US"/>
              <a:pPr/>
              <a:t>15</a:t>
            </a:fld>
            <a:endParaRPr lang="en-US" altLang="en-US"/>
          </a:p>
        </p:txBody>
      </p:sp>
      <p:sp>
        <p:nvSpPr>
          <p:cNvPr id="1228802" name="Rectangle 2"/>
          <p:cNvSpPr>
            <a:spLocks noGrp="1" noRot="1" noChangeAspect="1" noChangeArrowheads="1" noTextEdit="1"/>
          </p:cNvSpPr>
          <p:nvPr>
            <p:ph type="sldImg"/>
          </p:nvPr>
        </p:nvSpPr>
        <p:spPr>
          <a:ln/>
        </p:spPr>
      </p:sp>
      <p:sp>
        <p:nvSpPr>
          <p:cNvPr id="12288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66645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487484-6EDA-4021-B932-B1F9EBDB2F56}" type="slidenum">
              <a:rPr lang="en-US" altLang="en-US"/>
              <a:pPr/>
              <a:t>82</a:t>
            </a:fld>
            <a:endParaRPr lang="en-US" altLang="en-US"/>
          </a:p>
        </p:txBody>
      </p:sp>
      <p:sp>
        <p:nvSpPr>
          <p:cNvPr id="1155074" name="Rectangle 2"/>
          <p:cNvSpPr>
            <a:spLocks noGrp="1" noRot="1" noChangeAspect="1" noChangeArrowheads="1" noTextEdit="1"/>
          </p:cNvSpPr>
          <p:nvPr>
            <p:ph type="sldImg"/>
          </p:nvPr>
        </p:nvSpPr>
        <p:spPr>
          <a:ln/>
        </p:spPr>
      </p:sp>
      <p:sp>
        <p:nvSpPr>
          <p:cNvPr id="11550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025732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6E2016-13E8-4EF2-85D6-B469073021E6}" type="slidenum">
              <a:rPr lang="en-US" altLang="en-US"/>
              <a:pPr/>
              <a:t>83</a:t>
            </a:fld>
            <a:endParaRPr lang="en-US" altLang="en-US"/>
          </a:p>
        </p:txBody>
      </p:sp>
      <p:sp>
        <p:nvSpPr>
          <p:cNvPr id="1163266" name="Rectangle 2"/>
          <p:cNvSpPr>
            <a:spLocks noGrp="1" noRot="1" noChangeAspect="1" noChangeArrowheads="1" noTextEdit="1"/>
          </p:cNvSpPr>
          <p:nvPr>
            <p:ph type="sldImg"/>
          </p:nvPr>
        </p:nvSpPr>
        <p:spPr>
          <a:ln/>
        </p:spPr>
      </p:sp>
      <p:sp>
        <p:nvSpPr>
          <p:cNvPr id="11632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342587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81C402-6441-4C02-B739-8C334DBFAE67}" type="slidenum">
              <a:rPr lang="en-US" altLang="en-US"/>
              <a:pPr/>
              <a:t>84</a:t>
            </a:fld>
            <a:endParaRPr lang="en-US" altLang="en-US"/>
          </a:p>
        </p:txBody>
      </p:sp>
      <p:sp>
        <p:nvSpPr>
          <p:cNvPr id="1165314" name="Rectangle 2"/>
          <p:cNvSpPr>
            <a:spLocks noGrp="1" noRot="1" noChangeAspect="1" noChangeArrowheads="1" noTextEdit="1"/>
          </p:cNvSpPr>
          <p:nvPr>
            <p:ph type="sldImg"/>
          </p:nvPr>
        </p:nvSpPr>
        <p:spPr>
          <a:ln/>
        </p:spPr>
      </p:sp>
      <p:sp>
        <p:nvSpPr>
          <p:cNvPr id="11653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05261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7BB69D-F69A-4574-89D9-66EC57755691}" type="slidenum">
              <a:rPr lang="en-US" altLang="en-US"/>
              <a:pPr/>
              <a:t>85</a:t>
            </a:fld>
            <a:endParaRPr lang="en-US" altLang="en-US"/>
          </a:p>
        </p:txBody>
      </p:sp>
      <p:sp>
        <p:nvSpPr>
          <p:cNvPr id="1167362" name="Rectangle 2"/>
          <p:cNvSpPr>
            <a:spLocks noGrp="1" noRot="1" noChangeAspect="1" noChangeArrowheads="1" noTextEdit="1"/>
          </p:cNvSpPr>
          <p:nvPr>
            <p:ph type="sldImg"/>
          </p:nvPr>
        </p:nvSpPr>
        <p:spPr>
          <a:ln/>
        </p:spPr>
      </p:sp>
      <p:sp>
        <p:nvSpPr>
          <p:cNvPr id="1167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85138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CFDA22-E901-4C07-B728-A22D1E98AF1D}" type="slidenum">
              <a:rPr lang="en-US" altLang="en-US"/>
              <a:pPr/>
              <a:t>86</a:t>
            </a:fld>
            <a:endParaRPr lang="en-US" altLang="en-US"/>
          </a:p>
        </p:txBody>
      </p:sp>
      <p:sp>
        <p:nvSpPr>
          <p:cNvPr id="1169410" name="Rectangle 2"/>
          <p:cNvSpPr>
            <a:spLocks noGrp="1" noRot="1" noChangeAspect="1" noChangeArrowheads="1" noTextEdit="1"/>
          </p:cNvSpPr>
          <p:nvPr>
            <p:ph type="sldImg"/>
          </p:nvPr>
        </p:nvSpPr>
        <p:spPr>
          <a:ln/>
        </p:spPr>
      </p:sp>
      <p:sp>
        <p:nvSpPr>
          <p:cNvPr id="11694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681380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A5DBB0-9F88-46DD-A81E-013751224053}" type="slidenum">
              <a:rPr lang="en-US" altLang="en-US"/>
              <a:pPr/>
              <a:t>87</a:t>
            </a:fld>
            <a:endParaRPr lang="en-US" altLang="en-US"/>
          </a:p>
        </p:txBody>
      </p:sp>
      <p:sp>
        <p:nvSpPr>
          <p:cNvPr id="1153026" name="Rectangle 2"/>
          <p:cNvSpPr>
            <a:spLocks noGrp="1" noRot="1" noChangeAspect="1" noChangeArrowheads="1" noTextEdit="1"/>
          </p:cNvSpPr>
          <p:nvPr>
            <p:ph type="sldImg"/>
          </p:nvPr>
        </p:nvSpPr>
        <p:spPr>
          <a:ln/>
        </p:spPr>
      </p:sp>
      <p:sp>
        <p:nvSpPr>
          <p:cNvPr id="11530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7720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513636-87CE-4EA6-9A61-367EE1E09022}" type="slidenum">
              <a:rPr lang="en-US" altLang="en-US"/>
              <a:pPr/>
              <a:t>88</a:t>
            </a:fld>
            <a:endParaRPr lang="en-US" altLang="en-US"/>
          </a:p>
        </p:txBody>
      </p:sp>
      <p:sp>
        <p:nvSpPr>
          <p:cNvPr id="1083394" name="Rectangle 2"/>
          <p:cNvSpPr>
            <a:spLocks noGrp="1" noRot="1" noChangeAspect="1" noChangeArrowheads="1" noTextEdit="1"/>
          </p:cNvSpPr>
          <p:nvPr>
            <p:ph type="sldImg"/>
          </p:nvPr>
        </p:nvSpPr>
        <p:spPr>
          <a:ln/>
        </p:spPr>
      </p:sp>
      <p:sp>
        <p:nvSpPr>
          <p:cNvPr id="10833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0349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3836E9-1018-48CB-BCD4-6372B7642F61}" type="slidenum">
              <a:rPr lang="en-US" altLang="en-US"/>
              <a:pPr/>
              <a:t>110</a:t>
            </a:fld>
            <a:endParaRPr lang="en-US" altLang="en-US"/>
          </a:p>
        </p:txBody>
      </p:sp>
      <p:sp>
        <p:nvSpPr>
          <p:cNvPr id="1134594" name="Rectangle 2"/>
          <p:cNvSpPr>
            <a:spLocks noGrp="1" noRot="1" noChangeAspect="1" noChangeArrowheads="1" noTextEdit="1"/>
          </p:cNvSpPr>
          <p:nvPr>
            <p:ph type="sldImg"/>
          </p:nvPr>
        </p:nvSpPr>
        <p:spPr>
          <a:ln/>
        </p:spPr>
      </p:sp>
      <p:sp>
        <p:nvSpPr>
          <p:cNvPr id="11345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206327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27ED0-CBFD-42BB-99D7-1C56C18BAD08}" type="slidenum">
              <a:rPr lang="en-US" altLang="en-US"/>
              <a:pPr/>
              <a:t>111</a:t>
            </a:fld>
            <a:endParaRPr lang="en-US" altLang="en-US"/>
          </a:p>
        </p:txBody>
      </p:sp>
      <p:sp>
        <p:nvSpPr>
          <p:cNvPr id="1136642" name="Rectangle 2"/>
          <p:cNvSpPr>
            <a:spLocks noGrp="1" noRot="1" noChangeAspect="1" noChangeArrowheads="1" noTextEdit="1"/>
          </p:cNvSpPr>
          <p:nvPr>
            <p:ph type="sldImg"/>
          </p:nvPr>
        </p:nvSpPr>
        <p:spPr>
          <a:ln/>
        </p:spPr>
      </p:sp>
      <p:sp>
        <p:nvSpPr>
          <p:cNvPr id="11366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673742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5DB3C4-9650-40C3-88B3-8BC7BB157E39}" type="slidenum">
              <a:rPr lang="en-US" altLang="en-US"/>
              <a:pPr/>
              <a:t>112</a:t>
            </a:fld>
            <a:endParaRPr lang="en-US" altLang="en-US"/>
          </a:p>
        </p:txBody>
      </p:sp>
      <p:sp>
        <p:nvSpPr>
          <p:cNvPr id="1173506" name="Rectangle 2"/>
          <p:cNvSpPr>
            <a:spLocks noGrp="1" noRot="1" noChangeAspect="1" noChangeArrowheads="1" noTextEdit="1"/>
          </p:cNvSpPr>
          <p:nvPr>
            <p:ph type="sldImg"/>
          </p:nvPr>
        </p:nvSpPr>
        <p:spPr>
          <a:ln/>
        </p:spPr>
      </p:sp>
      <p:sp>
        <p:nvSpPr>
          <p:cNvPr id="11735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94969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216F71-8566-4607-A351-04DB09A46E9A}" type="slidenum">
              <a:rPr lang="en-US" altLang="en-US"/>
              <a:pPr/>
              <a:t>16</a:t>
            </a:fld>
            <a:endParaRPr lang="en-US" altLang="en-US"/>
          </a:p>
        </p:txBody>
      </p:sp>
      <p:sp>
        <p:nvSpPr>
          <p:cNvPr id="1228802" name="Rectangle 2"/>
          <p:cNvSpPr>
            <a:spLocks noGrp="1" noRot="1" noChangeAspect="1" noChangeArrowheads="1" noTextEdit="1"/>
          </p:cNvSpPr>
          <p:nvPr>
            <p:ph type="sldImg"/>
          </p:nvPr>
        </p:nvSpPr>
        <p:spPr>
          <a:ln/>
        </p:spPr>
      </p:sp>
      <p:sp>
        <p:nvSpPr>
          <p:cNvPr id="12288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666455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24F1B3-7544-452C-BD27-2F896C57978B}" type="slidenum">
              <a:rPr lang="en-US" altLang="en-US"/>
              <a:pPr/>
              <a:t>113</a:t>
            </a:fld>
            <a:endParaRPr lang="en-US" altLang="en-US"/>
          </a:p>
        </p:txBody>
      </p:sp>
      <p:sp>
        <p:nvSpPr>
          <p:cNvPr id="1142786" name="Rectangle 2"/>
          <p:cNvSpPr>
            <a:spLocks noGrp="1" noRot="1" noChangeAspect="1" noChangeArrowheads="1" noTextEdit="1"/>
          </p:cNvSpPr>
          <p:nvPr>
            <p:ph type="sldImg"/>
          </p:nvPr>
        </p:nvSpPr>
        <p:spPr>
          <a:ln/>
        </p:spPr>
      </p:sp>
      <p:sp>
        <p:nvSpPr>
          <p:cNvPr id="11427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523907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86F10A-0919-48A2-8145-CEE44FA6E7FE}" type="slidenum">
              <a:rPr lang="en-US" altLang="en-US"/>
              <a:pPr/>
              <a:t>114</a:t>
            </a:fld>
            <a:endParaRPr lang="en-US" altLang="en-US"/>
          </a:p>
        </p:txBody>
      </p:sp>
      <p:sp>
        <p:nvSpPr>
          <p:cNvPr id="1175554" name="Rectangle 2"/>
          <p:cNvSpPr>
            <a:spLocks noGrp="1" noRot="1" noChangeAspect="1" noChangeArrowheads="1" noTextEdit="1"/>
          </p:cNvSpPr>
          <p:nvPr>
            <p:ph type="sldImg"/>
          </p:nvPr>
        </p:nvSpPr>
        <p:spPr>
          <a:ln/>
        </p:spPr>
      </p:sp>
      <p:sp>
        <p:nvSpPr>
          <p:cNvPr id="11755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046136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F8975C-777F-434B-98D5-921606D32A5E}" type="slidenum">
              <a:rPr lang="en-US" altLang="en-US"/>
              <a:pPr/>
              <a:t>115</a:t>
            </a:fld>
            <a:endParaRPr lang="en-US" altLang="en-US"/>
          </a:p>
        </p:txBody>
      </p:sp>
      <p:sp>
        <p:nvSpPr>
          <p:cNvPr id="1144834" name="Rectangle 2"/>
          <p:cNvSpPr>
            <a:spLocks noGrp="1" noRot="1" noChangeAspect="1" noChangeArrowheads="1" noTextEdit="1"/>
          </p:cNvSpPr>
          <p:nvPr>
            <p:ph type="sldImg"/>
          </p:nvPr>
        </p:nvSpPr>
        <p:spPr>
          <a:ln/>
        </p:spPr>
      </p:sp>
      <p:sp>
        <p:nvSpPr>
          <p:cNvPr id="11448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253843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2B932C-1059-4E20-AB86-B75AA6373F08}" type="slidenum">
              <a:rPr lang="en-US" altLang="en-US"/>
              <a:pPr/>
              <a:t>116</a:t>
            </a:fld>
            <a:endParaRPr lang="en-US" altLang="en-US"/>
          </a:p>
        </p:txBody>
      </p:sp>
      <p:sp>
        <p:nvSpPr>
          <p:cNvPr id="1177602" name="Rectangle 2"/>
          <p:cNvSpPr>
            <a:spLocks noGrp="1" noRot="1" noChangeAspect="1" noChangeArrowheads="1" noTextEdit="1"/>
          </p:cNvSpPr>
          <p:nvPr>
            <p:ph type="sldImg"/>
          </p:nvPr>
        </p:nvSpPr>
        <p:spPr>
          <a:ln/>
        </p:spPr>
      </p:sp>
      <p:sp>
        <p:nvSpPr>
          <p:cNvPr id="11776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608498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04841A-5C2D-4F3B-A756-AE2E77C6A964}" type="slidenum">
              <a:rPr lang="en-US" altLang="en-US"/>
              <a:pPr/>
              <a:t>118</a:t>
            </a:fld>
            <a:endParaRPr lang="en-US" altLang="en-US"/>
          </a:p>
        </p:txBody>
      </p:sp>
      <p:sp>
        <p:nvSpPr>
          <p:cNvPr id="950274" name="Rectangle 2"/>
          <p:cNvSpPr>
            <a:spLocks noGrp="1" noRot="1" noChangeAspect="1" noChangeArrowheads="1" noTextEdit="1"/>
          </p:cNvSpPr>
          <p:nvPr>
            <p:ph type="sldImg"/>
          </p:nvPr>
        </p:nvSpPr>
        <p:spPr>
          <a:ln/>
        </p:spPr>
      </p:sp>
      <p:sp>
        <p:nvSpPr>
          <p:cNvPr id="9502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117459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182DB0-7BD7-4E24-9B68-97D5BBC63338}" type="slidenum">
              <a:rPr lang="en-US" altLang="en-US"/>
              <a:pPr/>
              <a:t>119</a:t>
            </a:fld>
            <a:endParaRPr lang="en-US" altLang="en-US"/>
          </a:p>
        </p:txBody>
      </p:sp>
      <p:sp>
        <p:nvSpPr>
          <p:cNvPr id="951298" name="Rectangle 2"/>
          <p:cNvSpPr>
            <a:spLocks noGrp="1" noRot="1" noChangeAspect="1" noChangeArrowheads="1" noTextEdit="1"/>
          </p:cNvSpPr>
          <p:nvPr>
            <p:ph type="sldImg"/>
          </p:nvPr>
        </p:nvSpPr>
        <p:spPr>
          <a:ln/>
        </p:spPr>
      </p:sp>
      <p:sp>
        <p:nvSpPr>
          <p:cNvPr id="9512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332822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140B49-C1C5-4E4B-BCB1-EF2CDFEACB8D}" type="slidenum">
              <a:rPr lang="en-US" altLang="en-US"/>
              <a:pPr/>
              <a:t>122</a:t>
            </a:fld>
            <a:endParaRPr lang="en-US" altLang="en-US"/>
          </a:p>
        </p:txBody>
      </p:sp>
      <p:sp>
        <p:nvSpPr>
          <p:cNvPr id="952322" name="Rectangle 2"/>
          <p:cNvSpPr>
            <a:spLocks noGrp="1" noRot="1" noChangeAspect="1" noChangeArrowheads="1" noTextEdit="1"/>
          </p:cNvSpPr>
          <p:nvPr>
            <p:ph type="sldImg"/>
          </p:nvPr>
        </p:nvSpPr>
        <p:spPr>
          <a:ln/>
        </p:spPr>
      </p:sp>
      <p:sp>
        <p:nvSpPr>
          <p:cNvPr id="9523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905291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23A541-C7B8-404E-B772-D16DC21C6746}" type="slidenum">
              <a:rPr lang="en-US" altLang="en-US"/>
              <a:pPr/>
              <a:t>123</a:t>
            </a:fld>
            <a:endParaRPr lang="en-US" altLang="en-US"/>
          </a:p>
        </p:txBody>
      </p:sp>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772551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Chapter 5 Network layer</a:t>
            </a:r>
            <a:endParaRPr lang="en-US"/>
          </a:p>
        </p:txBody>
      </p:sp>
      <p:sp>
        <p:nvSpPr>
          <p:cNvPr id="5" name="Footer Placeholder 4"/>
          <p:cNvSpPr>
            <a:spLocks noGrp="1"/>
          </p:cNvSpPr>
          <p:nvPr>
            <p:ph type="ftr" sz="quarter" idx="11"/>
          </p:nvPr>
        </p:nvSpPr>
        <p:spPr/>
        <p:txBody>
          <a:bodyPr/>
          <a:lstStyle/>
          <a:p>
            <a:r>
              <a:rPr lang="en-US" smtClean="0"/>
              <a:t>Vishal Polara, IT dept, BVM</a:t>
            </a:r>
            <a:endParaRPr lang="en-US"/>
          </a:p>
        </p:txBody>
      </p:sp>
      <p:sp>
        <p:nvSpPr>
          <p:cNvPr id="6" name="Slide Number Placeholder 5"/>
          <p:cNvSpPr>
            <a:spLocks noGrp="1"/>
          </p:cNvSpPr>
          <p:nvPr>
            <p:ph type="sldNum" sz="quarter" idx="12"/>
          </p:nvPr>
        </p:nvSpPr>
        <p:spPr/>
        <p:txBody>
          <a:bodyPr/>
          <a:lstStyle/>
          <a:p>
            <a:fld id="{62317C71-7C19-4BFC-9138-A89243737158}" type="slidenum">
              <a:rPr lang="en-US" smtClean="0"/>
              <a:pPr/>
              <a:t>124</a:t>
            </a:fld>
            <a:endParaRPr lang="en-US"/>
          </a:p>
        </p:txBody>
      </p:sp>
    </p:spTree>
    <p:extLst>
      <p:ext uri="{BB962C8B-B14F-4D97-AF65-F5344CB8AC3E}">
        <p14:creationId xmlns:p14="http://schemas.microsoft.com/office/powerpoint/2010/main" val="30466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216F71-8566-4607-A351-04DB09A46E9A}" type="slidenum">
              <a:rPr lang="en-US" altLang="en-US"/>
              <a:pPr/>
              <a:t>17</a:t>
            </a:fld>
            <a:endParaRPr lang="en-US" altLang="en-US"/>
          </a:p>
        </p:txBody>
      </p:sp>
      <p:sp>
        <p:nvSpPr>
          <p:cNvPr id="1228802" name="Rectangle 2"/>
          <p:cNvSpPr>
            <a:spLocks noGrp="1" noRot="1" noChangeAspect="1" noChangeArrowheads="1" noTextEdit="1"/>
          </p:cNvSpPr>
          <p:nvPr>
            <p:ph type="sldImg"/>
          </p:nvPr>
        </p:nvSpPr>
        <p:spPr>
          <a:ln/>
        </p:spPr>
      </p:sp>
      <p:sp>
        <p:nvSpPr>
          <p:cNvPr id="12288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66645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83177F-DC8A-4A2D-B73E-EAC2D7CAB1B1}" type="slidenum">
              <a:rPr lang="en-US" altLang="en-US"/>
              <a:pPr/>
              <a:t>18</a:t>
            </a:fld>
            <a:endParaRPr lang="en-US" altLang="en-US"/>
          </a:p>
        </p:txBody>
      </p:sp>
      <p:sp>
        <p:nvSpPr>
          <p:cNvPr id="1110018" name="Rectangle 2"/>
          <p:cNvSpPr>
            <a:spLocks noGrp="1" noRot="1" noChangeAspect="1" noChangeArrowheads="1" noTextEdit="1"/>
          </p:cNvSpPr>
          <p:nvPr>
            <p:ph type="sldImg"/>
          </p:nvPr>
        </p:nvSpPr>
        <p:spPr>
          <a:ln/>
        </p:spPr>
      </p:sp>
      <p:sp>
        <p:nvSpPr>
          <p:cNvPr id="1110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47141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91A731-9D73-4448-A1C3-E7CE0EFA64DC}" type="slidenum">
              <a:rPr lang="en-US" altLang="en-US"/>
              <a:pPr/>
              <a:t>19</a:t>
            </a:fld>
            <a:endParaRPr lang="en-US" altLang="en-US"/>
          </a:p>
        </p:txBody>
      </p:sp>
      <p:sp>
        <p:nvSpPr>
          <p:cNvPr id="1112066" name="Rectangle 2"/>
          <p:cNvSpPr>
            <a:spLocks noGrp="1" noRot="1" noChangeAspect="1" noChangeArrowheads="1" noTextEdit="1"/>
          </p:cNvSpPr>
          <p:nvPr>
            <p:ph type="sldImg"/>
          </p:nvPr>
        </p:nvSpPr>
        <p:spPr>
          <a:ln/>
        </p:spPr>
      </p:sp>
      <p:sp>
        <p:nvSpPr>
          <p:cNvPr id="11120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80590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4B469A-F430-4903-8803-7A29DB1D2F62}" type="slidenum">
              <a:rPr lang="en-US" altLang="en-US"/>
              <a:pPr/>
              <a:t>20</a:t>
            </a:fld>
            <a:endParaRPr lang="en-US" altLang="en-US"/>
          </a:p>
        </p:txBody>
      </p:sp>
      <p:sp>
        <p:nvSpPr>
          <p:cNvPr id="1114114" name="Rectangle 2"/>
          <p:cNvSpPr>
            <a:spLocks noGrp="1" noRot="1" noChangeAspect="1" noChangeArrowheads="1" noTextEdit="1"/>
          </p:cNvSpPr>
          <p:nvPr>
            <p:ph type="sldImg"/>
          </p:nvPr>
        </p:nvSpPr>
        <p:spPr>
          <a:ln/>
        </p:spPr>
      </p:sp>
      <p:sp>
        <p:nvSpPr>
          <p:cNvPr id="11141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84089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67"/>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3CA706E8-702B-40C9-B2E1-15A5E207089D}" type="datetime1">
              <a:rPr lang="en-US" smtClean="0"/>
              <a:pPr/>
              <a:t>10/7/2021</a:t>
            </a:fld>
            <a:endParaRPr lang="en-US"/>
          </a:p>
        </p:txBody>
      </p:sp>
      <p:sp>
        <p:nvSpPr>
          <p:cNvPr id="17" name="Footer Placeholder 16"/>
          <p:cNvSpPr>
            <a:spLocks noGrp="1"/>
          </p:cNvSpPr>
          <p:nvPr>
            <p:ph type="ftr" sz="quarter" idx="11"/>
          </p:nvPr>
        </p:nvSpPr>
        <p:spPr/>
        <p:txBody>
          <a:bodyPr/>
          <a:lstStyle/>
          <a:p>
            <a:r>
              <a:rPr lang="en-US" smtClean="0"/>
              <a:t>Prof. Vishal A. Polara                            </a:t>
            </a:r>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3" y="1449315"/>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3"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3"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42"/>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A0FD942-51B6-45A7-A78D-1C694613DD95}" type="datetime1">
              <a:rPr lang="en-US" smtClean="0"/>
              <a:pPr/>
              <a:t>10/7/2021</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3"/>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52"/>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1A51CEF-CAC7-49B4-A4A6-3C77A83B9122}" type="datetime1">
              <a:rPr lang="en-US" smtClean="0"/>
              <a:pPr/>
              <a:t>10/7/2021</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BD6B0FA4-EEED-4EAA-AF82-79E99DE57AF3}" type="datetime1">
              <a:rPr lang="en-US" smtClean="0"/>
              <a:pPr/>
              <a:t>10/7/2021</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67"/>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12"/>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885CC7C5-1C73-483A-BB18-28C1EF602115}" type="datetime1">
              <a:rPr lang="en-US" smtClean="0"/>
              <a:pPr/>
              <a:t>10/7/2021</a:t>
            </a:fld>
            <a:endParaRPr lang="en-US"/>
          </a:p>
        </p:txBody>
      </p:sp>
      <p:sp>
        <p:nvSpPr>
          <p:cNvPr id="5" name="Footer Placeholder 4"/>
          <p:cNvSpPr>
            <a:spLocks noGrp="1"/>
          </p:cNvSpPr>
          <p:nvPr>
            <p:ph type="ftr" sz="quarter" idx="11"/>
          </p:nvPr>
        </p:nvSpPr>
        <p:spPr>
          <a:xfrm>
            <a:off x="800100" y="6172200"/>
            <a:ext cx="4000500" cy="457200"/>
          </a:xfrm>
        </p:spPr>
        <p:txBody>
          <a:bodyPr/>
          <a:lstStyle/>
          <a:p>
            <a:r>
              <a:rPr lang="en-US" smtClean="0"/>
              <a:t>Prof. Vishal A. Polara                            </a:t>
            </a:r>
            <a:endParaRPr lang="en-US"/>
          </a:p>
        </p:txBody>
      </p:sp>
      <p:sp>
        <p:nvSpPr>
          <p:cNvPr id="7" name="Rectangle 6"/>
          <p:cNvSpPr/>
          <p:nvPr/>
        </p:nvSpPr>
        <p:spPr>
          <a:xfrm flipV="1">
            <a:off x="69413"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52" y="2341487"/>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12"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619235D-112E-426E-A7DC-E8AA4A4B8881}" type="datetime1">
              <a:rPr lang="en-US" smtClean="0"/>
              <a:pPr/>
              <a:t>10/7/2021</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DEB1F5FE-7046-4A94-85AB-67537F47B054}" type="datetime1">
              <a:rPr lang="en-US" smtClean="0"/>
              <a:pPr/>
              <a:t>10/7/2021</a:t>
            </a:fld>
            <a:endParaRPr lang="en-US"/>
          </a:p>
        </p:txBody>
      </p:sp>
      <p:sp>
        <p:nvSpPr>
          <p:cNvPr id="8" name="Footer Placeholder 7"/>
          <p:cNvSpPr>
            <a:spLocks noGrp="1"/>
          </p:cNvSpPr>
          <p:nvPr>
            <p:ph type="ftr" sz="quarter" idx="11"/>
          </p:nvPr>
        </p:nvSpPr>
        <p:spPr/>
        <p:txBody>
          <a:bodyPr/>
          <a:lstStyle/>
          <a:p>
            <a:r>
              <a:rPr lang="en-US" smtClean="0"/>
              <a:t>Prof. Vishal A. Polara                            </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D8682DB-516F-4D10-9418-59A34E7F6FF2}" type="datetime1">
              <a:rPr lang="en-US" smtClean="0"/>
              <a:pPr/>
              <a:t>10/7/2021</a:t>
            </a:fld>
            <a:endParaRPr lang="en-US"/>
          </a:p>
        </p:txBody>
      </p:sp>
      <p:sp>
        <p:nvSpPr>
          <p:cNvPr id="4" name="Footer Placeholder 3"/>
          <p:cNvSpPr>
            <a:spLocks noGrp="1"/>
          </p:cNvSpPr>
          <p:nvPr>
            <p:ph type="ftr" sz="quarter" idx="11"/>
          </p:nvPr>
        </p:nvSpPr>
        <p:spPr/>
        <p:txBody>
          <a:bodyPr/>
          <a:lstStyle/>
          <a:p>
            <a:r>
              <a:rPr lang="en-US" smtClean="0"/>
              <a:t>Prof. Vishal A. Polara                            </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044833-0716-45CF-8792-6BDC75F3B59A}" type="datetime1">
              <a:rPr lang="en-US" smtClean="0"/>
              <a:pPr/>
              <a:t>10/7/2021</a:t>
            </a:fld>
            <a:endParaRPr lang="en-US"/>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819AE3CE-3F29-4CFA-8372-637781803974}" type="datetime1">
              <a:rPr lang="en-US" smtClean="0"/>
              <a:pPr/>
              <a:t>10/7/2021</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BD6CC7F-CFBA-4818-9817-336B7B9F91C6}" type="datetime1">
              <a:rPr lang="en-US" smtClean="0"/>
              <a:pPr/>
              <a:t>10/7/2021</a:t>
            </a:fld>
            <a:endParaRPr lang="en-US"/>
          </a:p>
        </p:txBody>
      </p:sp>
      <p:sp>
        <p:nvSpPr>
          <p:cNvPr id="6" name="Footer Placeholder 5"/>
          <p:cNvSpPr>
            <a:spLocks noGrp="1"/>
          </p:cNvSpPr>
          <p:nvPr>
            <p:ph type="ftr" sz="quarter" idx="11"/>
          </p:nvPr>
        </p:nvSpPr>
        <p:spPr>
          <a:xfrm>
            <a:off x="914400" y="6172200"/>
            <a:ext cx="3886200" cy="457200"/>
          </a:xfrm>
        </p:spPr>
        <p:txBody>
          <a:bodyPr/>
          <a:lstStyle/>
          <a:p>
            <a:r>
              <a:rPr lang="en-US" smtClean="0"/>
              <a:t>Prof. Vishal A. Polara                            </a:t>
            </a:r>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10" y="4650486"/>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6" y="4773236"/>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14" y="66687"/>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4A57A5C5-4B1B-4B67-8F12-0F9941EE4BCE}" type="datetime1">
              <a:rPr lang="en-US" smtClean="0"/>
              <a:pPr/>
              <a:t>10/7/2021</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Prof. Vishal A. Polara                            </a:t>
            </a:r>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8.emf"/><Relationship Id="rId5" Type="http://schemas.openxmlformats.org/officeDocument/2006/relationships/oleObject" Target="../embeddings/oleObject2.bin"/><Relationship Id="rId4" Type="http://schemas.openxmlformats.org/officeDocument/2006/relationships/image" Target="../media/image37.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47.emf"/><Relationship Id="rId5" Type="http://schemas.openxmlformats.org/officeDocument/2006/relationships/oleObject" Target="../embeddings/oleObject4.bin"/><Relationship Id="rId4" Type="http://schemas.openxmlformats.org/officeDocument/2006/relationships/image" Target="../media/image46.emf"/></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1.wmf"/></Relationships>
</file>

<file path=ppt/slides/_rels/slide84.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3.wmf"/></Relationships>
</file>

<file path=ppt/slides/_rels/slide85.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57.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05942"/>
            <a:ext cx="8686800" cy="1470025"/>
          </a:xfrm>
        </p:spPr>
        <p:txBody>
          <a:bodyPr/>
          <a:lstStyle/>
          <a:p>
            <a:r>
              <a:rPr smtClean="0"/>
              <a:t>Chapter - 5 Network Layer</a:t>
            </a:r>
            <a:endParaRPr lang="en-US" dirty="0"/>
          </a:p>
        </p:txBody>
      </p:sp>
      <p:sp>
        <p:nvSpPr>
          <p:cNvPr id="5" name="Subtitle 2"/>
          <p:cNvSpPr txBox="1">
            <a:spLocks/>
          </p:cNvSpPr>
          <p:nvPr/>
        </p:nvSpPr>
        <p:spPr>
          <a:xfrm>
            <a:off x="1066800" y="3276600"/>
            <a:ext cx="7010400" cy="3048000"/>
          </a:xfrm>
          <a:prstGeom prst="rect">
            <a:avLst/>
          </a:prstGeom>
        </p:spPr>
        <p:txBody>
          <a:bodyPr>
            <a:normAutofit/>
          </a:bodyPr>
          <a:lstStyle>
            <a:lvl1pPr marL="0" indent="0" algn="ctr" rtl="0" eaLnBrk="1" latinLnBrk="0" hangingPunct="1">
              <a:spcBef>
                <a:spcPts val="580"/>
              </a:spcBef>
              <a:buClr>
                <a:schemeClr val="accent1"/>
              </a:buClr>
              <a:buSzPct val="85000"/>
              <a:buFont typeface="Wingdings 2"/>
              <a:buNone/>
              <a:defRPr kumimoji="0" sz="2600" kern="1200">
                <a:solidFill>
                  <a:schemeClr val="tx2"/>
                </a:solidFill>
                <a:latin typeface="+mn-lt"/>
                <a:ea typeface="+mn-ea"/>
                <a:cs typeface="+mn-cs"/>
              </a:defRPr>
            </a:lvl1pPr>
            <a:lvl2pPr marL="457200" indent="0" algn="ctr" rtl="0" eaLnBrk="1" latinLnBrk="0" hangingPunct="1">
              <a:spcBef>
                <a:spcPts val="370"/>
              </a:spcBef>
              <a:buClr>
                <a:schemeClr val="accent2"/>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ts val="370"/>
              </a:spcBef>
              <a:buClr>
                <a:schemeClr val="accent1">
                  <a:tint val="60000"/>
                </a:schemeClr>
              </a:buClr>
              <a:buSzPct val="85000"/>
              <a:buFont typeface="Wingdings 2"/>
              <a:buNone/>
              <a:defRPr kumimoji="0" sz="2000" kern="1200">
                <a:solidFill>
                  <a:schemeClr val="tx1"/>
                </a:solidFill>
                <a:latin typeface="+mn-lt"/>
                <a:ea typeface="+mn-ea"/>
                <a:cs typeface="+mn-cs"/>
              </a:defRPr>
            </a:lvl3pPr>
            <a:lvl4pPr marL="1371600" indent="0" algn="ctr" rtl="0" eaLnBrk="1" latinLnBrk="0" hangingPunct="1">
              <a:spcBef>
                <a:spcPts val="370"/>
              </a:spcBef>
              <a:buClr>
                <a:schemeClr val="accent3"/>
              </a:buClr>
              <a:buSzPct val="80000"/>
              <a:buFont typeface="Wingdings 2"/>
              <a:buNone/>
              <a:defRPr kumimoji="0" sz="2000" kern="1200">
                <a:solidFill>
                  <a:schemeClr val="tx1"/>
                </a:solidFill>
                <a:latin typeface="+mn-lt"/>
                <a:ea typeface="+mn-ea"/>
                <a:cs typeface="+mn-cs"/>
              </a:defRPr>
            </a:lvl4pPr>
            <a:lvl5pPr marL="1828800" indent="0" algn="ctr" rtl="0" eaLnBrk="1" latinLnBrk="0" hangingPunct="1">
              <a:spcBef>
                <a:spcPts val="370"/>
              </a:spcBef>
              <a:buClr>
                <a:schemeClr val="accent3"/>
              </a:buClr>
              <a:buFontTx/>
              <a:buNone/>
              <a:defRPr kumimoji="0" sz="2000" kern="1200">
                <a:solidFill>
                  <a:schemeClr val="tx1"/>
                </a:solidFill>
                <a:latin typeface="+mn-lt"/>
                <a:ea typeface="+mn-ea"/>
                <a:cs typeface="+mn-cs"/>
              </a:defRPr>
            </a:lvl5pPr>
            <a:lvl6pPr marL="2286000" indent="0" algn="ctr" rtl="0" eaLnBrk="1" latinLnBrk="0" hangingPunct="1">
              <a:spcBef>
                <a:spcPts val="370"/>
              </a:spcBef>
              <a:buClr>
                <a:schemeClr val="accent3"/>
              </a:buClr>
              <a:buNone/>
              <a:defRPr kumimoji="0" sz="1800" kern="1200" baseline="0">
                <a:solidFill>
                  <a:schemeClr val="tx1"/>
                </a:solidFill>
                <a:latin typeface="+mn-lt"/>
                <a:ea typeface="+mn-ea"/>
                <a:cs typeface="+mn-cs"/>
              </a:defRPr>
            </a:lvl6pPr>
            <a:lvl7pPr marL="2743200" indent="0" algn="ctr" rtl="0" eaLnBrk="1" latinLnBrk="0" hangingPunct="1">
              <a:spcBef>
                <a:spcPts val="370"/>
              </a:spcBef>
              <a:buClr>
                <a:schemeClr val="accent2"/>
              </a:buClr>
              <a:buNone/>
              <a:defRPr kumimoji="0" sz="1800" kern="1200">
                <a:solidFill>
                  <a:schemeClr val="tx1"/>
                </a:solidFill>
                <a:latin typeface="+mn-lt"/>
                <a:ea typeface="+mn-ea"/>
                <a:cs typeface="+mn-cs"/>
              </a:defRPr>
            </a:lvl7pPr>
            <a:lvl8pPr marL="3200400" indent="0" algn="ctr" rtl="0" eaLnBrk="1" latinLnBrk="0" hangingPunct="1">
              <a:spcBef>
                <a:spcPts val="370"/>
              </a:spcBef>
              <a:buClr>
                <a:schemeClr val="accent1">
                  <a:tint val="60000"/>
                </a:schemeClr>
              </a:buClr>
              <a:buNone/>
              <a:defRPr kumimoji="0" sz="1800" kern="1200">
                <a:solidFill>
                  <a:schemeClr val="tx1"/>
                </a:solidFill>
                <a:latin typeface="+mn-lt"/>
                <a:ea typeface="+mn-ea"/>
                <a:cs typeface="+mn-cs"/>
              </a:defRPr>
            </a:lvl8pPr>
            <a:lvl9pPr marL="3657600" indent="0" algn="ctr" rtl="0" eaLnBrk="1" latinLnBrk="0" hangingPunct="1">
              <a:spcBef>
                <a:spcPts val="370"/>
              </a:spcBef>
              <a:buClr>
                <a:schemeClr val="accent2">
                  <a:tint val="60000"/>
                </a:schemeClr>
              </a:buClr>
              <a:buNone/>
              <a:defRPr kumimoji="0" sz="1800" kern="1200">
                <a:solidFill>
                  <a:schemeClr val="tx1"/>
                </a:solidFill>
                <a:latin typeface="+mn-lt"/>
                <a:ea typeface="+mn-ea"/>
                <a:cs typeface="+mn-cs"/>
              </a:defRPr>
            </a:lvl9pPr>
          </a:lstStyle>
          <a:p>
            <a:pPr>
              <a:defRPr/>
            </a:pPr>
            <a:endParaRPr lang="en-US" dirty="0" smtClean="0"/>
          </a:p>
          <a:p>
            <a:pPr>
              <a:defRPr/>
            </a:pPr>
            <a:r>
              <a:rPr lang="en-US" sz="2200" dirty="0" smtClean="0"/>
              <a:t>Prepared By: </a:t>
            </a:r>
          </a:p>
          <a:p>
            <a:pPr>
              <a:defRPr/>
            </a:pPr>
            <a:r>
              <a:rPr lang="en-US" sz="2200" dirty="0" smtClean="0"/>
              <a:t>Prof. Vishal A. </a:t>
            </a:r>
            <a:r>
              <a:rPr lang="en-US" sz="2200" dirty="0" err="1" smtClean="0"/>
              <a:t>Polara</a:t>
            </a:r>
            <a:endParaRPr lang="en-US" sz="2200" dirty="0" smtClean="0"/>
          </a:p>
          <a:p>
            <a:pPr>
              <a:defRPr/>
            </a:pPr>
            <a:r>
              <a:rPr lang="en-US" sz="2200" dirty="0" smtClean="0"/>
              <a:t>Assistant Professor</a:t>
            </a:r>
          </a:p>
          <a:p>
            <a:pPr>
              <a:defRPr/>
            </a:pPr>
            <a:r>
              <a:rPr lang="en-US" sz="1600" dirty="0" smtClean="0"/>
              <a:t>Information Technology Department </a:t>
            </a:r>
          </a:p>
          <a:p>
            <a:pPr>
              <a:defRPr/>
            </a:pPr>
            <a:r>
              <a:rPr lang="en-US" sz="1600" dirty="0" smtClean="0"/>
              <a:t>Birla </a:t>
            </a:r>
            <a:r>
              <a:rPr lang="en-US" sz="1600" dirty="0" err="1" smtClean="0"/>
              <a:t>Vishvakarma</a:t>
            </a:r>
            <a:r>
              <a:rPr lang="en-US" sz="1600" dirty="0" smtClean="0"/>
              <a:t> </a:t>
            </a:r>
            <a:r>
              <a:rPr lang="en-US" sz="1600" dirty="0" err="1" smtClean="0"/>
              <a:t>Mahavidyalaya</a:t>
            </a:r>
            <a:r>
              <a:rPr lang="en-US" sz="1600" dirty="0" smtClean="0"/>
              <a:t> Engineering College</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1632" y="647949"/>
            <a:ext cx="3132896" cy="5995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38" name="Rectangle 2"/>
          <p:cNvSpPr>
            <a:spLocks noGrp="1" noChangeArrowheads="1"/>
          </p:cNvSpPr>
          <p:nvPr>
            <p:ph type="title"/>
          </p:nvPr>
        </p:nvSpPr>
        <p:spPr>
          <a:xfrm>
            <a:off x="304800" y="-76200"/>
            <a:ext cx="7772400" cy="1143000"/>
          </a:xfrm>
        </p:spPr>
        <p:txBody>
          <a:bodyPr/>
          <a:lstStyle/>
          <a:p>
            <a:r>
              <a:rPr lang="en-US" altLang="en-US" dirty="0" smtClean="0">
                <a:latin typeface="Times New Roman" panose="02020603050405020304" pitchFamily="18" charset="0"/>
                <a:cs typeface="Times New Roman" panose="02020603050405020304" pitchFamily="18" charset="0"/>
              </a:rPr>
              <a:t>2.1 Shortest </a:t>
            </a:r>
            <a:r>
              <a:rPr lang="en-US" altLang="en-US" dirty="0">
                <a:latin typeface="Times New Roman" panose="02020603050405020304" pitchFamily="18" charset="0"/>
                <a:cs typeface="Times New Roman" panose="02020603050405020304" pitchFamily="18" charset="0"/>
              </a:rPr>
              <a:t>Path Routing</a:t>
            </a:r>
          </a:p>
        </p:txBody>
      </p:sp>
      <p:sp>
        <p:nvSpPr>
          <p:cNvPr id="2" name="Content Placeholder 1"/>
          <p:cNvSpPr>
            <a:spLocks noGrp="1"/>
          </p:cNvSpPr>
          <p:nvPr>
            <p:ph idx="1"/>
          </p:nvPr>
        </p:nvSpPr>
        <p:spPr>
          <a:xfrm>
            <a:off x="457200" y="1817649"/>
            <a:ext cx="5232042" cy="4800600"/>
          </a:xfrm>
        </p:spPr>
        <p:txBody>
          <a:bodyPr/>
          <a:lstStyle/>
          <a:p>
            <a:r>
              <a:rPr lang="en-US" dirty="0" smtClean="0">
                <a:latin typeface="Times New Roman" panose="02020603050405020304" pitchFamily="18" charset="0"/>
                <a:cs typeface="Times New Roman" panose="02020603050405020304" pitchFamily="18" charset="0"/>
              </a:rPr>
              <a:t>Also known as </a:t>
            </a:r>
            <a:r>
              <a:rPr lang="en-US" altLang="en-US" b="1" i="1" dirty="0" smtClean="0">
                <a:latin typeface="Times New Roman" panose="02020603050405020304" pitchFamily="18" charset="0"/>
                <a:cs typeface="Times New Roman" panose="02020603050405020304" pitchFamily="18" charset="0"/>
              </a:rPr>
              <a:t>Dijkstra algorithm</a:t>
            </a:r>
          </a:p>
          <a:p>
            <a:r>
              <a:rPr lang="en-US" altLang="en-US" dirty="0" smtClean="0">
                <a:latin typeface="Times New Roman" panose="02020603050405020304" pitchFamily="18" charset="0"/>
                <a:cs typeface="Times New Roman" panose="02020603050405020304" pitchFamily="18" charset="0"/>
              </a:rPr>
              <a:t>Path length is measured using:</a:t>
            </a:r>
          </a:p>
          <a:p>
            <a:pPr lvl="1"/>
            <a:r>
              <a:rPr lang="en-US" altLang="en-US" i="1" dirty="0" smtClean="0">
                <a:latin typeface="Times New Roman" panose="02020603050405020304" pitchFamily="18" charset="0"/>
                <a:cs typeface="Times New Roman" panose="02020603050405020304" pitchFamily="18" charset="0"/>
              </a:rPr>
              <a:t>Number of hops</a:t>
            </a:r>
          </a:p>
          <a:p>
            <a:pPr lvl="1"/>
            <a:r>
              <a:rPr lang="en-US" altLang="en-US" i="1" dirty="0" smtClean="0">
                <a:latin typeface="Times New Roman" panose="02020603050405020304" pitchFamily="18" charset="0"/>
                <a:cs typeface="Times New Roman" panose="02020603050405020304" pitchFamily="18" charset="0"/>
              </a:rPr>
              <a:t>Geographic distance</a:t>
            </a:r>
          </a:p>
          <a:p>
            <a:pPr lvl="1"/>
            <a:r>
              <a:rPr lang="en-US" altLang="en-US" i="1" dirty="0" smtClean="0">
                <a:latin typeface="Times New Roman" panose="02020603050405020304" pitchFamily="18" charset="0"/>
                <a:cs typeface="Times New Roman" panose="02020603050405020304" pitchFamily="18" charset="0"/>
              </a:rPr>
              <a:t>Other metrics like mean queueing and transmission delay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20161075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100</a:t>
            </a:fld>
            <a:endParaRPr lang="en-US"/>
          </a:p>
        </p:txBody>
      </p:sp>
      <p:pic>
        <p:nvPicPr>
          <p:cNvPr id="168962" name="Picture 2"/>
          <p:cNvPicPr>
            <a:picLocks noChangeAspect="1" noChangeArrowheads="1"/>
          </p:cNvPicPr>
          <p:nvPr/>
        </p:nvPicPr>
        <p:blipFill>
          <a:blip r:embed="rId2"/>
          <a:srcRect/>
          <a:stretch>
            <a:fillRect/>
          </a:stretch>
        </p:blipFill>
        <p:spPr bwMode="auto">
          <a:xfrm>
            <a:off x="228600" y="762000"/>
            <a:ext cx="8763000" cy="5105400"/>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101</a:t>
            </a:fld>
            <a:endParaRPr lang="en-US"/>
          </a:p>
        </p:txBody>
      </p:sp>
      <p:pic>
        <p:nvPicPr>
          <p:cNvPr id="156674" name="Picture 2"/>
          <p:cNvPicPr>
            <a:picLocks noChangeAspect="1" noChangeArrowheads="1"/>
          </p:cNvPicPr>
          <p:nvPr/>
        </p:nvPicPr>
        <p:blipFill>
          <a:blip r:embed="rId2"/>
          <a:srcRect/>
          <a:stretch>
            <a:fillRect/>
          </a:stretch>
        </p:blipFill>
        <p:spPr bwMode="auto">
          <a:xfrm>
            <a:off x="457200" y="533400"/>
            <a:ext cx="8077200" cy="5234527"/>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102</a:t>
            </a:fld>
            <a:endParaRPr lang="en-US"/>
          </a:p>
        </p:txBody>
      </p:sp>
      <p:pic>
        <p:nvPicPr>
          <p:cNvPr id="157699" name="Picture 3"/>
          <p:cNvPicPr>
            <a:picLocks noChangeAspect="1" noChangeArrowheads="1"/>
          </p:cNvPicPr>
          <p:nvPr/>
        </p:nvPicPr>
        <p:blipFill>
          <a:blip r:embed="rId2"/>
          <a:srcRect/>
          <a:stretch>
            <a:fillRect/>
          </a:stretch>
        </p:blipFill>
        <p:spPr bwMode="auto">
          <a:xfrm>
            <a:off x="304800" y="685800"/>
            <a:ext cx="8547898" cy="5181600"/>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103</a:t>
            </a:fld>
            <a:endParaRPr lang="en-US"/>
          </a:p>
        </p:txBody>
      </p:sp>
      <p:pic>
        <p:nvPicPr>
          <p:cNvPr id="158722" name="Picture 2"/>
          <p:cNvPicPr>
            <a:picLocks noChangeAspect="1" noChangeArrowheads="1"/>
          </p:cNvPicPr>
          <p:nvPr/>
        </p:nvPicPr>
        <p:blipFill>
          <a:blip r:embed="rId2"/>
          <a:srcRect/>
          <a:stretch>
            <a:fillRect/>
          </a:stretch>
        </p:blipFill>
        <p:spPr bwMode="auto">
          <a:xfrm>
            <a:off x="323850" y="685800"/>
            <a:ext cx="8439150" cy="4976812"/>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104</a:t>
            </a:fld>
            <a:endParaRPr lang="en-US"/>
          </a:p>
        </p:txBody>
      </p:sp>
      <p:pic>
        <p:nvPicPr>
          <p:cNvPr id="169986" name="Picture 2"/>
          <p:cNvPicPr>
            <a:picLocks noChangeAspect="1" noChangeArrowheads="1"/>
          </p:cNvPicPr>
          <p:nvPr/>
        </p:nvPicPr>
        <p:blipFill>
          <a:blip r:embed="rId2"/>
          <a:srcRect/>
          <a:stretch>
            <a:fillRect/>
          </a:stretch>
        </p:blipFill>
        <p:spPr bwMode="auto">
          <a:xfrm>
            <a:off x="1828800" y="2703353"/>
            <a:ext cx="6858000" cy="3468847"/>
          </a:xfrm>
          <a:prstGeom prst="rect">
            <a:avLst/>
          </a:prstGeom>
          <a:noFill/>
          <a:ln w="9525">
            <a:noFill/>
            <a:miter lim="800000"/>
            <a:headEnd/>
            <a:tailEnd/>
          </a:ln>
          <a:effectLst/>
        </p:spPr>
      </p:pic>
      <p:sp>
        <p:nvSpPr>
          <p:cNvPr id="5" name="Title 1"/>
          <p:cNvSpPr txBox="1">
            <a:spLocks/>
          </p:cNvSpPr>
          <p:nvPr/>
        </p:nvSpPr>
        <p:spPr>
          <a:xfrm>
            <a:off x="76200" y="152400"/>
            <a:ext cx="89916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4000" dirty="0" smtClean="0">
                <a:solidFill>
                  <a:schemeClr val="tx2"/>
                </a:solidFill>
                <a:latin typeface="Times New Roman" panose="02020603050405020304" pitchFamily="18" charset="0"/>
                <a:ea typeface="ＭＳ Ｐゴシック" pitchFamily="34" charset="-128"/>
                <a:cs typeface="Times New Roman" panose="02020603050405020304" pitchFamily="18" charset="0"/>
              </a:rPr>
              <a:t>How to find </a:t>
            </a:r>
            <a:r>
              <a:rPr lang="en-US" altLang="en-US" sz="4000" dirty="0" err="1" smtClean="0">
                <a:solidFill>
                  <a:schemeClr val="tx2"/>
                </a:solidFill>
                <a:latin typeface="Times New Roman" panose="02020603050405020304" pitchFamily="18" charset="0"/>
                <a:ea typeface="ＭＳ Ｐゴシック" pitchFamily="34" charset="-128"/>
                <a:cs typeface="Times New Roman" panose="02020603050405020304" pitchFamily="18" charset="0"/>
              </a:rPr>
              <a:t>ip</a:t>
            </a:r>
            <a:r>
              <a:rPr lang="en-US" altLang="en-US" sz="4000" dirty="0" smtClean="0">
                <a:solidFill>
                  <a:schemeClr val="tx2"/>
                </a:solidFill>
                <a:latin typeface="Times New Roman" panose="02020603050405020304" pitchFamily="18" charset="0"/>
                <a:ea typeface="ＭＳ Ｐゴシック" pitchFamily="34" charset="-128"/>
                <a:cs typeface="Times New Roman" panose="02020603050405020304" pitchFamily="18" charset="0"/>
              </a:rPr>
              <a:t> is on same network or not</a:t>
            </a:r>
            <a:endParaRPr kumimoji="0" lang="en-US" altLang="en-US" sz="4000" b="0" i="0" u="none" strike="noStrike" kern="1200" cap="none" spc="0" normalizeH="0" baseline="0" noProof="0" dirty="0" smtClean="0">
              <a:ln>
                <a:noFill/>
              </a:ln>
              <a:solidFill>
                <a:schemeClr val="tx2"/>
              </a:solidFill>
              <a:effectLst/>
              <a:uLnTx/>
              <a:uFillTx/>
              <a:latin typeface="Times New Roman" panose="02020603050405020304" pitchFamily="18" charset="0"/>
              <a:ea typeface="ＭＳ Ｐゴシック" pitchFamily="34" charset="-128"/>
              <a:cs typeface="Times New Roman" panose="02020603050405020304" pitchFamily="18" charset="0"/>
            </a:endParaRPr>
          </a:p>
        </p:txBody>
      </p:sp>
      <p:sp>
        <p:nvSpPr>
          <p:cNvPr id="6" name="Content Placeholder 2"/>
          <p:cNvSpPr txBox="1">
            <a:spLocks/>
          </p:cNvSpPr>
          <p:nvPr/>
        </p:nvSpPr>
        <p:spPr>
          <a:xfrm>
            <a:off x="152400" y="990600"/>
            <a:ext cx="8915400" cy="3886200"/>
          </a:xfrm>
          <a:prstGeom prst="rect">
            <a:avLst/>
          </a:prstGeom>
        </p:spPr>
        <p:txBody>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lang="en-US" altLang="en-US" sz="2600" dirty="0" smtClean="0">
                <a:latin typeface="Times New Roman" panose="02020603050405020304" pitchFamily="18" charset="0"/>
                <a:ea typeface="ＭＳ Ｐゴシック" pitchFamily="34" charset="-128"/>
                <a:cs typeface="Times New Roman" panose="02020603050405020304" pitchFamily="18" charset="0"/>
              </a:rPr>
              <a:t>Perform AND operation of </a:t>
            </a:r>
            <a:r>
              <a:rPr lang="en-US" altLang="en-US" sz="2600" dirty="0" err="1" smtClean="0">
                <a:latin typeface="Times New Roman" panose="02020603050405020304" pitchFamily="18" charset="0"/>
                <a:ea typeface="ＭＳ Ｐゴシック" pitchFamily="34" charset="-128"/>
                <a:cs typeface="Times New Roman" panose="02020603050405020304" pitchFamily="18" charset="0"/>
              </a:rPr>
              <a:t>Ip</a:t>
            </a:r>
            <a:r>
              <a:rPr lang="en-US" altLang="en-US" sz="2600" dirty="0" smtClean="0">
                <a:latin typeface="Times New Roman" panose="02020603050405020304" pitchFamily="18" charset="0"/>
                <a:ea typeface="ＭＳ Ｐゴシック" pitchFamily="34" charset="-128"/>
                <a:cs typeface="Times New Roman" panose="02020603050405020304" pitchFamily="18" charset="0"/>
              </a:rPr>
              <a:t> of A with subnet of B for network id.</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en-US" sz="2600" b="0" i="0" u="none" strike="noStrike" kern="1200" cap="none" spc="0" normalizeH="0" baseline="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rPr>
              <a:t>To</a:t>
            </a:r>
            <a:r>
              <a:rPr kumimoji="0" lang="en-US" altLang="en-US" sz="2600" b="0" i="0" u="none" strike="noStrike" kern="1200" cap="none" spc="0" normalizeH="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rPr>
              <a:t> find network id of A or B. perform AND operation with </a:t>
            </a:r>
            <a:r>
              <a:rPr kumimoji="0" lang="en-US" altLang="en-US" sz="2600" b="0" i="0" u="none" strike="noStrike" kern="1200" cap="none" spc="0" normalizeH="0" noProof="0" dirty="0" err="1" smtClean="0">
                <a:ln>
                  <a:noFill/>
                </a:ln>
                <a:effectLst/>
                <a:uLnTx/>
                <a:uFillTx/>
                <a:latin typeface="Times New Roman" panose="02020603050405020304" pitchFamily="18" charset="0"/>
                <a:ea typeface="ＭＳ Ｐゴシック" pitchFamily="34" charset="-128"/>
                <a:cs typeface="Times New Roman" panose="02020603050405020304" pitchFamily="18" charset="0"/>
              </a:rPr>
              <a:t>Ia</a:t>
            </a:r>
            <a:r>
              <a:rPr kumimoji="0" lang="en-US" altLang="en-US" sz="2600" b="0" i="0" u="none" strike="noStrike" kern="1200" cap="none" spc="0" normalizeH="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rPr>
              <a:t> and Sa.</a:t>
            </a:r>
            <a:endParaRPr kumimoji="0" lang="en-US" altLang="en-US" sz="2600" b="0" i="0" u="none" strike="noStrike" kern="1200" cap="none" spc="0" normalizeH="0" baseline="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600" b="0" i="0" u="none" strike="noStrike" kern="1200" cap="none" spc="0" normalizeH="0" baseline="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105</a:t>
            </a:fld>
            <a:endParaRPr lang="en-US"/>
          </a:p>
        </p:txBody>
      </p:sp>
      <p:sp>
        <p:nvSpPr>
          <p:cNvPr id="4" name="Rectangle 3"/>
          <p:cNvSpPr/>
          <p:nvPr/>
        </p:nvSpPr>
        <p:spPr>
          <a:xfrm>
            <a:off x="381000" y="1219200"/>
            <a:ext cx="8382000" cy="3970318"/>
          </a:xfrm>
          <a:prstGeom prst="rect">
            <a:avLst/>
          </a:prstGeom>
        </p:spPr>
        <p:txBody>
          <a:bodyPr wrap="square">
            <a:spAutoFit/>
          </a:bodyPr>
          <a:lstStyle/>
          <a:p>
            <a:pPr algn="just">
              <a:buFont typeface="Arial" pitchFamily="34" charset="0"/>
              <a:buChar char="•"/>
              <a:tabLst>
                <a:tab pos="1028700" algn="l"/>
                <a:tab pos="5661025" algn="l"/>
              </a:tabLst>
            </a:pPr>
            <a:r>
              <a:rPr lang="en-US" altLang="en-US" sz="2800" dirty="0" smtClean="0">
                <a:latin typeface="Times New Roman" pitchFamily="18" charset="0"/>
                <a:ea typeface="ＭＳ Ｐゴシック" pitchFamily="34" charset="-128"/>
                <a:cs typeface="Times New Roman" pitchFamily="18" charset="0"/>
              </a:rPr>
              <a:t> With </a:t>
            </a:r>
            <a:r>
              <a:rPr lang="en-US" altLang="en-US" sz="2800" dirty="0" err="1" smtClean="0">
                <a:latin typeface="Times New Roman" pitchFamily="18" charset="0"/>
                <a:ea typeface="ＭＳ Ｐゴシック" pitchFamily="34" charset="-128"/>
                <a:cs typeface="Times New Roman" pitchFamily="18" charset="0"/>
              </a:rPr>
              <a:t>subnetting</a:t>
            </a:r>
            <a:r>
              <a:rPr lang="en-US" altLang="en-US" sz="2800" dirty="0" smtClean="0">
                <a:latin typeface="Times New Roman" pitchFamily="18" charset="0"/>
                <a:ea typeface="ＭＳ Ｐゴシック" pitchFamily="34" charset="-128"/>
                <a:cs typeface="Times New Roman" pitchFamily="18" charset="0"/>
              </a:rPr>
              <a:t>, IP addresses use a 3-layer hierarchy:</a:t>
            </a:r>
          </a:p>
          <a:p>
            <a:pPr lvl="4" algn="just">
              <a:tabLst>
                <a:tab pos="1028700" algn="l"/>
                <a:tab pos="5661025" algn="l"/>
              </a:tabLst>
            </a:pPr>
            <a:r>
              <a:rPr lang="en-US" altLang="en-US" sz="2800" dirty="0" smtClean="0">
                <a:latin typeface="Times New Roman" pitchFamily="18" charset="0"/>
                <a:ea typeface="ＭＳ Ｐゴシック" pitchFamily="34" charset="-128"/>
                <a:cs typeface="Times New Roman" pitchFamily="18" charset="0"/>
              </a:rPr>
              <a:t>Network </a:t>
            </a:r>
          </a:p>
          <a:p>
            <a:pPr lvl="4" algn="just">
              <a:tabLst>
                <a:tab pos="1028700" algn="l"/>
                <a:tab pos="5661025" algn="l"/>
              </a:tabLst>
            </a:pPr>
            <a:r>
              <a:rPr lang="en-US" altLang="en-US" sz="2800" dirty="0" smtClean="0">
                <a:latin typeface="Times New Roman" pitchFamily="18" charset="0"/>
                <a:ea typeface="ＭＳ Ｐゴシック" pitchFamily="34" charset="-128"/>
                <a:cs typeface="Times New Roman" pitchFamily="18" charset="0"/>
              </a:rPr>
              <a:t>Subnet</a:t>
            </a:r>
          </a:p>
          <a:p>
            <a:pPr lvl="4" algn="just">
              <a:tabLst>
                <a:tab pos="1028700" algn="l"/>
                <a:tab pos="5661025" algn="l"/>
              </a:tabLst>
            </a:pPr>
            <a:r>
              <a:rPr lang="en-US" altLang="en-US" sz="2800" dirty="0" smtClean="0">
                <a:latin typeface="Times New Roman" pitchFamily="18" charset="0"/>
                <a:ea typeface="ＭＳ Ｐゴシック" pitchFamily="34" charset="-128"/>
                <a:cs typeface="Times New Roman" pitchFamily="18" charset="0"/>
              </a:rPr>
              <a:t>Host</a:t>
            </a:r>
          </a:p>
          <a:p>
            <a:pPr algn="just">
              <a:buFont typeface="Arial" pitchFamily="34" charset="0"/>
              <a:buChar char="•"/>
              <a:tabLst>
                <a:tab pos="1028700" algn="l"/>
                <a:tab pos="5661025" algn="l"/>
              </a:tabLst>
            </a:pPr>
            <a:r>
              <a:rPr lang="en-US" altLang="en-US" sz="2800" dirty="0" smtClean="0">
                <a:latin typeface="Times New Roman" pitchFamily="18" charset="0"/>
                <a:ea typeface="ＭＳ Ｐゴシック" pitchFamily="34" charset="-128"/>
                <a:cs typeface="Times New Roman" pitchFamily="18" charset="0"/>
              </a:rPr>
              <a:t>Improves efficiency of IP addresses by not consuming an entire address space for each physical network.</a:t>
            </a:r>
          </a:p>
          <a:p>
            <a:pPr algn="just">
              <a:buFont typeface="Arial" pitchFamily="34" charset="0"/>
              <a:buChar char="•"/>
              <a:tabLst>
                <a:tab pos="1028700" algn="l"/>
                <a:tab pos="5661025" algn="l"/>
              </a:tabLst>
            </a:pPr>
            <a:r>
              <a:rPr lang="en-US" altLang="en-US" sz="2800" dirty="0" smtClean="0">
                <a:latin typeface="Times New Roman" pitchFamily="18" charset="0"/>
                <a:ea typeface="ＭＳ Ｐゴシック" pitchFamily="34" charset="-128"/>
                <a:cs typeface="Times New Roman" pitchFamily="18" charset="0"/>
              </a:rPr>
              <a:t> Reduces router complexity. Since external routers do not know about </a:t>
            </a:r>
            <a:r>
              <a:rPr lang="en-US" altLang="en-US" sz="2800" dirty="0" err="1" smtClean="0">
                <a:latin typeface="Times New Roman" pitchFamily="18" charset="0"/>
                <a:ea typeface="ＭＳ Ｐゴシック" pitchFamily="34" charset="-128"/>
                <a:cs typeface="Times New Roman" pitchFamily="18" charset="0"/>
              </a:rPr>
              <a:t>subnetting</a:t>
            </a:r>
            <a:r>
              <a:rPr lang="en-US" altLang="en-US" sz="2800" dirty="0" smtClean="0">
                <a:latin typeface="Times New Roman" pitchFamily="18" charset="0"/>
                <a:ea typeface="ＭＳ Ｐゴシック" pitchFamily="34" charset="-128"/>
                <a:cs typeface="Times New Roman" pitchFamily="18" charset="0"/>
              </a:rPr>
              <a:t>, the complexity of routing tables at external routers is reduced.</a:t>
            </a:r>
          </a:p>
        </p:txBody>
      </p:sp>
      <p:sp>
        <p:nvSpPr>
          <p:cNvPr id="5" name="Rectangle 2"/>
          <p:cNvSpPr txBox="1">
            <a:spLocks noChangeArrowheads="1"/>
          </p:cNvSpPr>
          <p:nvPr/>
        </p:nvSpPr>
        <p:spPr>
          <a:xfrm>
            <a:off x="76200" y="152400"/>
            <a:ext cx="89916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000" b="0" i="0" u="none" strike="noStrike" kern="1200" cap="none" spc="0" normalizeH="0" baseline="0" noProof="0" smtClean="0">
                <a:ln>
                  <a:noFill/>
                </a:ln>
                <a:solidFill>
                  <a:schemeClr val="tx2"/>
                </a:solidFill>
                <a:effectLst/>
                <a:uLnTx/>
                <a:uFillTx/>
                <a:latin typeface="+mj-lt"/>
                <a:ea typeface="ＭＳ Ｐゴシック" pitchFamily="34" charset="-128"/>
                <a:cs typeface="+mj-cs"/>
              </a:rPr>
              <a:t>Advantages of Subnetting	</a:t>
            </a:r>
            <a:endParaRPr kumimoji="0" lang="en-US" altLang="en-US" sz="4000" b="0" i="0" u="none" strike="noStrike" kern="1200" cap="none" spc="0" normalizeH="0" baseline="0" noProof="0" dirty="0" smtClean="0">
              <a:ln>
                <a:noFill/>
              </a:ln>
              <a:solidFill>
                <a:schemeClr val="tx2"/>
              </a:solidFill>
              <a:effectLst/>
              <a:uLnTx/>
              <a:uFillTx/>
              <a:latin typeface="+mj-lt"/>
              <a:ea typeface="ＭＳ Ｐゴシック" pitchFamily="34" charset="-128"/>
              <a:cs typeface="+mj-c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106</a:t>
            </a:fld>
            <a:endParaRPr lang="en-US"/>
          </a:p>
        </p:txBody>
      </p:sp>
      <p:pic>
        <p:nvPicPr>
          <p:cNvPr id="4" name="Picture 3"/>
          <p:cNvPicPr>
            <a:picLocks noChangeAspect="1"/>
          </p:cNvPicPr>
          <p:nvPr/>
        </p:nvPicPr>
        <p:blipFill>
          <a:blip r:embed="rId2"/>
          <a:stretch>
            <a:fillRect/>
          </a:stretch>
        </p:blipFill>
        <p:spPr>
          <a:xfrm>
            <a:off x="628525" y="762000"/>
            <a:ext cx="7778496" cy="4392563"/>
          </a:xfrm>
          <a:prstGeom prst="rect">
            <a:avLst/>
          </a:prstGeom>
        </p:spPr>
      </p:pic>
    </p:spTree>
    <p:extLst>
      <p:ext uri="{BB962C8B-B14F-4D97-AF65-F5344CB8AC3E}">
        <p14:creationId xmlns:p14="http://schemas.microsoft.com/office/powerpoint/2010/main" val="8784979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107</a:t>
            </a:fld>
            <a:endParaRPr lang="en-US"/>
          </a:p>
        </p:txBody>
      </p:sp>
      <p:sp>
        <p:nvSpPr>
          <p:cNvPr id="4" name="Title 1"/>
          <p:cNvSpPr txBox="1">
            <a:spLocks/>
          </p:cNvSpPr>
          <p:nvPr/>
        </p:nvSpPr>
        <p:spPr>
          <a:xfrm>
            <a:off x="76200" y="152400"/>
            <a:ext cx="89916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000" b="0" i="0" u="none" strike="noStrike" kern="1200" cap="none" spc="0" normalizeH="0" baseline="0" noProof="0" smtClean="0">
                <a:ln>
                  <a:noFill/>
                </a:ln>
                <a:solidFill>
                  <a:schemeClr val="tx2"/>
                </a:solidFill>
                <a:effectLst/>
                <a:uLnTx/>
                <a:uFillTx/>
                <a:latin typeface="Trebuchet MS" pitchFamily="34" charset="0"/>
                <a:ea typeface="ＭＳ Ｐゴシック" pitchFamily="34" charset="-128"/>
                <a:cs typeface="+mj-cs"/>
              </a:rPr>
              <a:t>Network without subnets</a:t>
            </a:r>
          </a:p>
        </p:txBody>
      </p:sp>
      <p:pic>
        <p:nvPicPr>
          <p:cNvPr id="5" name="Content Placeholder 3"/>
          <p:cNvPicPr>
            <a:picLocks noChangeAspect="1"/>
          </p:cNvPicPr>
          <p:nvPr/>
        </p:nvPicPr>
        <p:blipFill>
          <a:blip r:embed="rId2"/>
          <a:srcRect r="2"/>
          <a:stretch>
            <a:fillRect/>
          </a:stretch>
        </p:blipFill>
        <p:spPr>
          <a:xfrm>
            <a:off x="152400" y="1371600"/>
            <a:ext cx="8915400" cy="4876800"/>
          </a:xfrm>
          <a:prstGeom prst="rect">
            <a:avLst/>
          </a:prstGeom>
        </p:spPr>
      </p:pic>
      <p:sp>
        <p:nvSpPr>
          <p:cNvPr id="6" name="TextBox 1"/>
          <p:cNvSpPr txBox="1">
            <a:spLocks noChangeArrowheads="1"/>
          </p:cNvSpPr>
          <p:nvPr/>
        </p:nvSpPr>
        <p:spPr bwMode="auto">
          <a:xfrm>
            <a:off x="3552825" y="4572000"/>
            <a:ext cx="2038350" cy="461963"/>
          </a:xfrm>
          <a:prstGeom prst="rect">
            <a:avLst/>
          </a:prstGeom>
          <a:solidFill>
            <a:schemeClr val="bg1"/>
          </a:solidFill>
          <a:ln w="9525">
            <a:noFill/>
            <a:miter lim="800000"/>
            <a:headEnd/>
            <a:tailEnd/>
          </a:ln>
        </p:spPr>
        <p:txBody>
          <a:bodyPr wrap="none">
            <a:spAutoFit/>
          </a:bodyPr>
          <a:lstStyle/>
          <a:p>
            <a:r>
              <a:rPr lang="en-US"/>
              <a:t>128.143.0.0/16</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108</a:t>
            </a:fld>
            <a:endParaRPr lang="en-US"/>
          </a:p>
        </p:txBody>
      </p:sp>
      <p:sp>
        <p:nvSpPr>
          <p:cNvPr id="4" name="Title 1"/>
          <p:cNvSpPr txBox="1">
            <a:spLocks/>
          </p:cNvSpPr>
          <p:nvPr/>
        </p:nvSpPr>
        <p:spPr>
          <a:xfrm>
            <a:off x="76200" y="152400"/>
            <a:ext cx="9525566"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000" b="0" i="0" u="none" strike="noStrike" kern="1200" cap="none" spc="0" normalizeH="0" baseline="0" noProof="0" smtClean="0">
                <a:ln>
                  <a:noFill/>
                </a:ln>
                <a:solidFill>
                  <a:schemeClr val="tx2"/>
                </a:solidFill>
                <a:effectLst/>
                <a:uLnTx/>
                <a:uFillTx/>
                <a:latin typeface="Trebuchet MS" pitchFamily="34" charset="0"/>
                <a:ea typeface="ＭＳ Ｐゴシック" pitchFamily="34" charset="-128"/>
                <a:cs typeface="+mj-cs"/>
              </a:rPr>
              <a:t>Same Network with Subnets</a:t>
            </a:r>
          </a:p>
        </p:txBody>
      </p:sp>
      <p:pic>
        <p:nvPicPr>
          <p:cNvPr id="5" name="Content Placeholder 3"/>
          <p:cNvPicPr>
            <a:picLocks noChangeAspect="1"/>
          </p:cNvPicPr>
          <p:nvPr/>
        </p:nvPicPr>
        <p:blipFill>
          <a:blip r:embed="rId2"/>
          <a:srcRect l="2" r="-227"/>
          <a:stretch>
            <a:fillRect/>
          </a:stretch>
        </p:blipFill>
        <p:spPr>
          <a:xfrm>
            <a:off x="604838" y="1828800"/>
            <a:ext cx="7929562" cy="4208463"/>
          </a:xfrm>
          <a:prstGeom prst="rect">
            <a:avLst/>
          </a:prstGeom>
        </p:spPr>
      </p:pic>
      <p:cxnSp>
        <p:nvCxnSpPr>
          <p:cNvPr id="6" name="Straight Connector 2"/>
          <p:cNvCxnSpPr>
            <a:cxnSpLocks noChangeShapeType="1"/>
          </p:cNvCxnSpPr>
          <p:nvPr/>
        </p:nvCxnSpPr>
        <p:spPr bwMode="auto">
          <a:xfrm>
            <a:off x="914400" y="3124200"/>
            <a:ext cx="807251" cy="1588"/>
          </a:xfrm>
          <a:prstGeom prst="line">
            <a:avLst/>
          </a:prstGeom>
          <a:noFill/>
          <a:ln w="9525">
            <a:solidFill>
              <a:srgbClr val="FF0000"/>
            </a:solidFill>
            <a:round/>
            <a:headEnd/>
            <a:tailEnd/>
          </a:ln>
        </p:spPr>
      </p:cxnSp>
      <p:cxnSp>
        <p:nvCxnSpPr>
          <p:cNvPr id="7" name="Straight Connector 5"/>
          <p:cNvCxnSpPr>
            <a:cxnSpLocks noChangeShapeType="1"/>
          </p:cNvCxnSpPr>
          <p:nvPr/>
        </p:nvCxnSpPr>
        <p:spPr bwMode="auto">
          <a:xfrm>
            <a:off x="3886200" y="5486400"/>
            <a:ext cx="565076" cy="1588"/>
          </a:xfrm>
          <a:prstGeom prst="line">
            <a:avLst/>
          </a:prstGeom>
          <a:noFill/>
          <a:ln w="9525">
            <a:solidFill>
              <a:srgbClr val="00B0F0"/>
            </a:solidFill>
            <a:round/>
            <a:headEnd/>
            <a:tailEnd/>
          </a:ln>
        </p:spPr>
      </p:cxnSp>
      <p:cxnSp>
        <p:nvCxnSpPr>
          <p:cNvPr id="8" name="Straight Connector 6"/>
          <p:cNvCxnSpPr>
            <a:cxnSpLocks noChangeShapeType="1"/>
          </p:cNvCxnSpPr>
          <p:nvPr/>
        </p:nvCxnSpPr>
        <p:spPr bwMode="auto">
          <a:xfrm>
            <a:off x="2743200" y="3124200"/>
            <a:ext cx="807251" cy="1588"/>
          </a:xfrm>
          <a:prstGeom prst="line">
            <a:avLst/>
          </a:prstGeom>
          <a:noFill/>
          <a:ln w="9525">
            <a:solidFill>
              <a:srgbClr val="FF0000"/>
            </a:solidFill>
            <a:round/>
            <a:headEnd/>
            <a:tailEnd/>
          </a:ln>
        </p:spPr>
      </p:cxnSp>
      <p:cxnSp>
        <p:nvCxnSpPr>
          <p:cNvPr id="9" name="Straight Connector 7"/>
          <p:cNvCxnSpPr>
            <a:cxnSpLocks noChangeShapeType="1"/>
          </p:cNvCxnSpPr>
          <p:nvPr/>
        </p:nvCxnSpPr>
        <p:spPr bwMode="auto">
          <a:xfrm>
            <a:off x="4724400" y="3149600"/>
            <a:ext cx="807251" cy="1588"/>
          </a:xfrm>
          <a:prstGeom prst="line">
            <a:avLst/>
          </a:prstGeom>
          <a:noFill/>
          <a:ln w="9525">
            <a:solidFill>
              <a:schemeClr val="accent2"/>
            </a:solidFill>
            <a:round/>
            <a:headEnd/>
            <a:tailEnd/>
          </a:ln>
        </p:spPr>
      </p:cxnSp>
      <p:cxnSp>
        <p:nvCxnSpPr>
          <p:cNvPr id="10" name="Straight Connector 8"/>
          <p:cNvCxnSpPr>
            <a:cxnSpLocks noChangeShapeType="1"/>
          </p:cNvCxnSpPr>
          <p:nvPr/>
        </p:nvCxnSpPr>
        <p:spPr bwMode="auto">
          <a:xfrm>
            <a:off x="6477000" y="3149600"/>
            <a:ext cx="807251" cy="1588"/>
          </a:xfrm>
          <a:prstGeom prst="line">
            <a:avLst/>
          </a:prstGeom>
          <a:noFill/>
          <a:ln w="9525">
            <a:solidFill>
              <a:schemeClr val="accent2"/>
            </a:solidFill>
            <a:round/>
            <a:headEnd/>
            <a:tailEnd/>
          </a:ln>
        </p:spPr>
      </p:cxnSp>
      <p:cxnSp>
        <p:nvCxnSpPr>
          <p:cNvPr id="11" name="Straight Connector 9"/>
          <p:cNvCxnSpPr>
            <a:cxnSpLocks noChangeShapeType="1"/>
          </p:cNvCxnSpPr>
          <p:nvPr/>
        </p:nvCxnSpPr>
        <p:spPr bwMode="auto">
          <a:xfrm>
            <a:off x="2362200" y="4826000"/>
            <a:ext cx="807251" cy="1588"/>
          </a:xfrm>
          <a:prstGeom prst="line">
            <a:avLst/>
          </a:prstGeom>
          <a:noFill/>
          <a:ln w="9525">
            <a:solidFill>
              <a:srgbClr val="FF0000"/>
            </a:solidFill>
            <a:round/>
            <a:headEnd/>
            <a:tailEnd/>
          </a:ln>
        </p:spPr>
      </p:cxnSp>
      <p:cxnSp>
        <p:nvCxnSpPr>
          <p:cNvPr id="12" name="Straight Connector 10"/>
          <p:cNvCxnSpPr>
            <a:cxnSpLocks noChangeShapeType="1"/>
          </p:cNvCxnSpPr>
          <p:nvPr/>
        </p:nvCxnSpPr>
        <p:spPr bwMode="auto">
          <a:xfrm>
            <a:off x="5334000" y="4800600"/>
            <a:ext cx="807251" cy="1588"/>
          </a:xfrm>
          <a:prstGeom prst="line">
            <a:avLst/>
          </a:prstGeom>
          <a:noFill/>
          <a:ln w="9525">
            <a:solidFill>
              <a:schemeClr val="accent2"/>
            </a:solidFill>
            <a:round/>
            <a:headEnd/>
            <a:tailEnd/>
          </a:ln>
        </p:spPr>
      </p:cxn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109</a:t>
            </a:fld>
            <a:endParaRPr lang="en-US"/>
          </a:p>
        </p:txBody>
      </p:sp>
      <p:sp>
        <p:nvSpPr>
          <p:cNvPr id="4" name="Rectangle 2"/>
          <p:cNvSpPr txBox="1">
            <a:spLocks noChangeArrowheads="1"/>
          </p:cNvSpPr>
          <p:nvPr/>
        </p:nvSpPr>
        <p:spPr>
          <a:xfrm>
            <a:off x="76200" y="152400"/>
            <a:ext cx="89916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000" b="0" i="0" u="none" strike="noStrike" kern="1200" cap="none" spc="0" normalizeH="0" baseline="0" noProof="0" smtClean="0">
                <a:ln>
                  <a:noFill/>
                </a:ln>
                <a:solidFill>
                  <a:schemeClr val="tx2"/>
                </a:solidFill>
                <a:effectLst/>
                <a:uLnTx/>
                <a:uFillTx/>
                <a:latin typeface="+mj-lt"/>
                <a:ea typeface="ＭＳ Ｐゴシック" pitchFamily="34" charset="-128"/>
                <a:cs typeface="+mj-cs"/>
              </a:rPr>
              <a:t>CIDR:  Prefix Size vs. Host Space</a:t>
            </a:r>
          </a:p>
        </p:txBody>
      </p:sp>
      <p:sp>
        <p:nvSpPr>
          <p:cNvPr id="5" name="Rectangle 3"/>
          <p:cNvSpPr txBox="1">
            <a:spLocks noChangeArrowheads="1"/>
          </p:cNvSpPr>
          <p:nvPr/>
        </p:nvSpPr>
        <p:spPr>
          <a:xfrm>
            <a:off x="685800" y="1066800"/>
            <a:ext cx="8915400" cy="4876800"/>
          </a:xfrm>
          <a:prstGeom prst="rect">
            <a:avLst/>
          </a:prstGeom>
        </p:spPr>
        <p:txBody>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tabLst>
                <a:tab pos="4800600" algn="r"/>
                <a:tab pos="5661025" algn="l"/>
              </a:tabLst>
              <a:defRPr/>
            </a:pPr>
            <a:r>
              <a:rPr kumimoji="0" lang="en-US" altLang="en-US" sz="16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	</a:t>
            </a:r>
            <a:r>
              <a:rPr kumimoji="0" lang="en-US" altLang="en-US" sz="1800" b="1" i="0" u="none" strike="noStrike" kern="1200" cap="none" spc="0" normalizeH="0" baseline="0" noProof="0" dirty="0" smtClean="0">
                <a:ln>
                  <a:noFill/>
                </a:ln>
                <a:solidFill>
                  <a:schemeClr val="accent2"/>
                </a:solidFill>
                <a:effectLst/>
                <a:uLnTx/>
                <a:uFillTx/>
                <a:latin typeface="+mn-lt"/>
                <a:ea typeface="ＭＳ Ｐゴシック" pitchFamily="34" charset="-128"/>
                <a:cs typeface="+mn-cs"/>
              </a:rPr>
              <a:t>CIDR Block Prefix                # of Host Addresses</a:t>
            </a:r>
            <a:endParaRPr kumimoji="0" lang="en-US" altLang="en-US" sz="1600" b="1" i="0" u="none" strike="noStrike" kern="1200" cap="none" spc="0" normalizeH="0" baseline="0" noProof="0" dirty="0" smtClean="0">
              <a:ln>
                <a:noFill/>
              </a:ln>
              <a:solidFill>
                <a:schemeClr val="tx1"/>
              </a:solidFill>
              <a:effectLst/>
              <a:uLnTx/>
              <a:uFillTx/>
              <a:latin typeface="+mn-lt"/>
              <a:ea typeface="ＭＳ Ｐゴシック" pitchFamily="34" charset="-128"/>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tabLst>
                <a:tab pos="4800600" algn="r"/>
                <a:tab pos="5661025" algn="l"/>
              </a:tabLst>
              <a:defRPr/>
            </a:pPr>
            <a:r>
              <a:rPr kumimoji="0" lang="en-US" altLang="en-US" sz="1600" b="1"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                  /27	32 hosts</a:t>
            </a: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tabLst>
                <a:tab pos="4800600" algn="r"/>
                <a:tab pos="5661025" algn="l"/>
              </a:tabLst>
              <a:defRPr/>
            </a:pPr>
            <a:r>
              <a:rPr kumimoji="0" lang="en-US" altLang="en-US" sz="1600" b="1"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                  /26	64 hosts</a:t>
            </a: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tabLst>
                <a:tab pos="4800600" algn="r"/>
                <a:tab pos="5661025" algn="l"/>
              </a:tabLst>
              <a:defRPr/>
            </a:pPr>
            <a:r>
              <a:rPr kumimoji="0" lang="en-US" altLang="en-US" sz="1600" b="1"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                  /25	128 hosts</a:t>
            </a: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tabLst>
                <a:tab pos="4800600" algn="r"/>
                <a:tab pos="5661025" algn="l"/>
              </a:tabLst>
              <a:defRPr/>
            </a:pPr>
            <a:r>
              <a:rPr kumimoji="0" lang="en-US" altLang="en-US" sz="1600" b="1"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                  /24	256 hosts</a:t>
            </a: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tabLst>
                <a:tab pos="4800600" algn="r"/>
                <a:tab pos="5661025" algn="l"/>
              </a:tabLst>
              <a:defRPr/>
            </a:pPr>
            <a:r>
              <a:rPr kumimoji="0" lang="en-US" altLang="en-US" sz="1600" b="1"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                  /23	512 hosts</a:t>
            </a: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tabLst>
                <a:tab pos="4800600" algn="r"/>
                <a:tab pos="5661025" algn="l"/>
              </a:tabLst>
              <a:defRPr/>
            </a:pPr>
            <a:r>
              <a:rPr kumimoji="0" lang="en-US" altLang="en-US" sz="1600" b="1"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                  /22	1,024 hosts</a:t>
            </a: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tabLst>
                <a:tab pos="4800600" algn="r"/>
                <a:tab pos="5661025" algn="l"/>
              </a:tabLst>
              <a:defRPr/>
            </a:pPr>
            <a:r>
              <a:rPr kumimoji="0" lang="en-US" altLang="en-US" sz="1600" b="1"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                  /21	2,048 hosts</a:t>
            </a: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tabLst>
                <a:tab pos="4800600" algn="r"/>
                <a:tab pos="5661025" algn="l"/>
              </a:tabLst>
              <a:defRPr/>
            </a:pPr>
            <a:r>
              <a:rPr kumimoji="0" lang="en-US" altLang="en-US" sz="1600" b="1"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                  /20	4,096 hosts</a:t>
            </a: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tabLst>
                <a:tab pos="4800600" algn="r"/>
                <a:tab pos="5661025" algn="l"/>
              </a:tabLst>
              <a:defRPr/>
            </a:pPr>
            <a:r>
              <a:rPr kumimoji="0" lang="en-US" altLang="en-US" sz="1600" b="1"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                  /19	8,192 hosts</a:t>
            </a: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tabLst>
                <a:tab pos="4800600" algn="r"/>
                <a:tab pos="5661025" algn="l"/>
              </a:tabLst>
              <a:defRPr/>
            </a:pPr>
            <a:r>
              <a:rPr kumimoji="0" lang="en-US" altLang="en-US" sz="1600" b="1"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                  /18	16,384 hosts</a:t>
            </a: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tabLst>
                <a:tab pos="4800600" algn="r"/>
                <a:tab pos="5661025" algn="l"/>
              </a:tabLst>
              <a:defRPr/>
            </a:pPr>
            <a:r>
              <a:rPr kumimoji="0" lang="en-US" altLang="en-US" sz="1600" b="1"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                  /17	32,768 hosts</a:t>
            </a: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tabLst>
                <a:tab pos="4800600" algn="r"/>
                <a:tab pos="5661025" algn="l"/>
              </a:tabLst>
              <a:defRPr/>
            </a:pPr>
            <a:r>
              <a:rPr kumimoji="0" lang="en-US" altLang="en-US" sz="1600" b="1"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                  /16	65,536 hosts</a:t>
            </a: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tabLst>
                <a:tab pos="4800600" algn="r"/>
                <a:tab pos="5661025" algn="l"/>
              </a:tabLst>
              <a:defRPr/>
            </a:pPr>
            <a:r>
              <a:rPr kumimoji="0" lang="en-US" altLang="en-US" sz="1600" b="1"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                  /15	131,072 hosts</a:t>
            </a: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tabLst>
                <a:tab pos="4800600" algn="r"/>
                <a:tab pos="5661025" algn="l"/>
              </a:tabLst>
              <a:defRPr/>
            </a:pPr>
            <a:r>
              <a:rPr kumimoji="0" lang="en-US" altLang="en-US" sz="1600" b="1"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                  /14	262,144 hosts</a:t>
            </a: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tabLst>
                <a:tab pos="4800600" algn="r"/>
                <a:tab pos="5661025" algn="l"/>
              </a:tabLst>
              <a:defRPr/>
            </a:pPr>
            <a:r>
              <a:rPr kumimoji="0" lang="en-US" altLang="en-US" sz="1600" b="1"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                  /13	524,288 hosts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7772400" cy="1143000"/>
          </a:xfrm>
        </p:spPr>
        <p:txBody>
          <a:bodyPr/>
          <a:lstStyle/>
          <a:p>
            <a:r>
              <a:rPr lang="en-US" dirty="0" smtClean="0"/>
              <a:t>Steps</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
        <p:nvSpPr>
          <p:cNvPr id="5" name="Content Placeholder 4"/>
          <p:cNvSpPr>
            <a:spLocks noGrp="1"/>
          </p:cNvSpPr>
          <p:nvPr>
            <p:ph sz="quarter" idx="1"/>
          </p:nvPr>
        </p:nvSpPr>
        <p:spPr>
          <a:xfrm>
            <a:off x="533400" y="1447800"/>
            <a:ext cx="8305800" cy="4572000"/>
          </a:xfrm>
        </p:spPr>
        <p:txBody>
          <a:bodyPr/>
          <a:lstStyle/>
          <a:p>
            <a:pPr algn="just"/>
            <a:r>
              <a:rPr lang="en-US" dirty="0" smtClean="0"/>
              <a:t>It is non adaptive (static) routing algorithm.</a:t>
            </a:r>
          </a:p>
          <a:p>
            <a:pPr algn="just"/>
            <a:r>
              <a:rPr lang="en-US" dirty="0" smtClean="0"/>
              <a:t>In this algorithm initially distance from each node is infinite.</a:t>
            </a:r>
          </a:p>
          <a:p>
            <a:pPr algn="just"/>
            <a:r>
              <a:rPr lang="en-US" dirty="0" smtClean="0"/>
              <a:t>In this algorithm nodes divide into two sets: tentative and permanent.</a:t>
            </a:r>
          </a:p>
          <a:p>
            <a:pPr algn="just"/>
            <a:r>
              <a:rPr lang="en-US" dirty="0" smtClean="0"/>
              <a:t>It finds the neighbors of a current node, makes them tentative, examines them and if they pass the criteria makes them permanent.</a:t>
            </a:r>
          </a:p>
          <a:p>
            <a:pPr algn="just"/>
            <a:r>
              <a:rPr lang="en-US" dirty="0" smtClean="0"/>
              <a:t>After reaching the destination algorithm stop.</a:t>
            </a:r>
          </a:p>
          <a:p>
            <a:pPr algn="just"/>
            <a:endParaRPr lang="en-US" dirty="0" smtClean="0"/>
          </a:p>
          <a:p>
            <a:pPr algn="just"/>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ltLang="en-US"/>
              <a:t>19.</a:t>
            </a:r>
            <a:fld id="{B6929224-A644-4AA0-A5FB-1D44A9BB911C}" type="slidenum">
              <a:rPr lang="en-US" altLang="en-US"/>
              <a:pPr/>
              <a:t>110</a:t>
            </a:fld>
            <a:endParaRPr lang="en-US" altLang="en-US"/>
          </a:p>
        </p:txBody>
      </p:sp>
      <p:sp>
        <p:nvSpPr>
          <p:cNvPr id="1133579" name="Rectangle 11"/>
          <p:cNvSpPr>
            <a:spLocks noChangeArrowheads="1"/>
          </p:cNvSpPr>
          <p:nvPr/>
        </p:nvSpPr>
        <p:spPr bwMode="auto">
          <a:xfrm>
            <a:off x="838200" y="1905000"/>
            <a:ext cx="7848600" cy="2554545"/>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3200" dirty="0"/>
              <a:t>In IPv4 addressing, a block of </a:t>
            </a:r>
            <a:r>
              <a:rPr lang="en-US" altLang="en-US" sz="3200" dirty="0" smtClean="0"/>
              <a:t>addresses </a:t>
            </a:r>
            <a:r>
              <a:rPr lang="en-US" altLang="en-US" sz="3200" dirty="0"/>
              <a:t>can be defined as</a:t>
            </a:r>
          </a:p>
          <a:p>
            <a:pPr algn="ctr"/>
            <a:r>
              <a:rPr lang="en-US" altLang="en-US" sz="3200" dirty="0"/>
              <a:t>x.y.z.t /</a:t>
            </a:r>
            <a:r>
              <a:rPr lang="en-US" altLang="en-US" sz="3200" i="1" dirty="0" smtClean="0"/>
              <a:t>n</a:t>
            </a:r>
            <a:endParaRPr lang="en-US" altLang="en-US" sz="3200" i="1" dirty="0"/>
          </a:p>
          <a:p>
            <a:r>
              <a:rPr lang="en-US" altLang="en-US" sz="3200" dirty="0"/>
              <a:t>in which x.y.z.t defines one of the addresses and the /</a:t>
            </a:r>
            <a:r>
              <a:rPr lang="en-US" altLang="en-US" sz="3200" i="1" dirty="0"/>
              <a:t>n</a:t>
            </a:r>
            <a:r>
              <a:rPr lang="en-US" altLang="en-US" sz="3200" dirty="0"/>
              <a:t> defines the mask.</a:t>
            </a:r>
          </a:p>
        </p:txBody>
      </p:sp>
      <p:sp>
        <p:nvSpPr>
          <p:cNvPr id="4" name="Footer Placeholder 3"/>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40374547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ltLang="en-US"/>
              <a:t>19.</a:t>
            </a:r>
            <a:fld id="{46866502-0772-4BD6-AB3C-ED966CCA3E14}" type="slidenum">
              <a:rPr lang="en-US" altLang="en-US"/>
              <a:pPr/>
              <a:t>111</a:t>
            </a:fld>
            <a:endParaRPr lang="en-US" altLang="en-US"/>
          </a:p>
        </p:txBody>
      </p:sp>
      <p:sp>
        <p:nvSpPr>
          <p:cNvPr id="1135627" name="Rectangle 11"/>
          <p:cNvSpPr>
            <a:spLocks noChangeArrowheads="1"/>
          </p:cNvSpPr>
          <p:nvPr/>
        </p:nvSpPr>
        <p:spPr bwMode="auto">
          <a:xfrm>
            <a:off x="838200" y="2286000"/>
            <a:ext cx="7696200" cy="156966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200" dirty="0"/>
              <a:t>The first address in the block can be found by setting the rightmost </a:t>
            </a:r>
            <a:br>
              <a:rPr lang="en-US" altLang="en-US" sz="3200" dirty="0"/>
            </a:br>
            <a:r>
              <a:rPr lang="en-US" altLang="en-US" sz="3200" dirty="0"/>
              <a:t>32 − </a:t>
            </a:r>
            <a:r>
              <a:rPr lang="en-US" altLang="en-US" sz="3200" i="1" dirty="0"/>
              <a:t>n</a:t>
            </a:r>
            <a:r>
              <a:rPr lang="en-US" altLang="en-US" sz="3200" dirty="0"/>
              <a:t> bits to 0s.</a:t>
            </a:r>
          </a:p>
        </p:txBody>
      </p:sp>
      <p:sp>
        <p:nvSpPr>
          <p:cNvPr id="4" name="Footer Placeholder 3"/>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54795402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489" name="Rectangle 9"/>
          <p:cNvSpPr>
            <a:spLocks noChangeArrowheads="1"/>
          </p:cNvSpPr>
          <p:nvPr/>
        </p:nvSpPr>
        <p:spPr bwMode="auto">
          <a:xfrm>
            <a:off x="381000" y="1143001"/>
            <a:ext cx="8458200" cy="48320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800" i="1" dirty="0">
                <a:latin typeface="Times New Roman" panose="02020603050405020304" pitchFamily="18" charset="0"/>
              </a:rPr>
              <a:t>A block of addresses is granted to a small organization. We know that one of the addresses is 205.16.37.39/28. What is the first address in the block?</a:t>
            </a:r>
          </a:p>
          <a:p>
            <a:pPr algn="just"/>
            <a:endParaRPr lang="en-US" altLang="en-US" sz="2800" i="1" dirty="0">
              <a:latin typeface="Times New Roman" panose="02020603050405020304" pitchFamily="18" charset="0"/>
            </a:endParaRPr>
          </a:p>
          <a:p>
            <a:pPr algn="just"/>
            <a:r>
              <a:rPr lang="en-US" altLang="en-US" sz="2800" i="1" dirty="0">
                <a:solidFill>
                  <a:schemeClr val="hlink"/>
                </a:solidFill>
                <a:latin typeface="Times New Roman" panose="02020603050405020304" pitchFamily="18" charset="0"/>
              </a:rPr>
              <a:t>Solution</a:t>
            </a:r>
          </a:p>
          <a:p>
            <a:pPr algn="just"/>
            <a:r>
              <a:rPr lang="en-US" altLang="en-US" sz="2800" i="1" dirty="0">
                <a:latin typeface="Times New Roman" panose="02020603050405020304" pitchFamily="18" charset="0"/>
              </a:rPr>
              <a:t>The binary representation of the given address is</a:t>
            </a:r>
          </a:p>
          <a:p>
            <a:pPr algn="ctr"/>
            <a:r>
              <a:rPr lang="en-US" altLang="en-US" sz="2800" i="1" dirty="0">
                <a:solidFill>
                  <a:schemeClr val="folHlink"/>
                </a:solidFill>
                <a:latin typeface="Times New Roman" panose="02020603050405020304" pitchFamily="18" charset="0"/>
              </a:rPr>
              <a:t>11001101   00010000   00100101   00100111</a:t>
            </a:r>
          </a:p>
          <a:p>
            <a:r>
              <a:rPr lang="en-US" altLang="en-US" sz="2800" i="1" dirty="0">
                <a:latin typeface="Times New Roman" panose="02020603050405020304" pitchFamily="18" charset="0"/>
              </a:rPr>
              <a:t>If we set 32−28 rightmost bits to 0, we get </a:t>
            </a:r>
          </a:p>
          <a:p>
            <a:pPr algn="ctr"/>
            <a:r>
              <a:rPr lang="en-US" altLang="en-US" sz="2800" i="1" dirty="0">
                <a:solidFill>
                  <a:schemeClr val="folHlink"/>
                </a:solidFill>
                <a:latin typeface="Times New Roman" panose="02020603050405020304" pitchFamily="18" charset="0"/>
              </a:rPr>
              <a:t>11001101    00010000    00100101   </a:t>
            </a:r>
            <a:r>
              <a:rPr lang="en-US" altLang="en-US" sz="2800" i="1" dirty="0" smtClean="0">
                <a:solidFill>
                  <a:schemeClr val="folHlink"/>
                </a:solidFill>
                <a:latin typeface="Times New Roman" panose="02020603050405020304" pitchFamily="18" charset="0"/>
              </a:rPr>
              <a:t>00100000</a:t>
            </a:r>
            <a:r>
              <a:rPr lang="en-US" altLang="en-US" sz="2800" i="1" dirty="0" smtClean="0">
                <a:latin typeface="Times New Roman" panose="02020603050405020304" pitchFamily="18" charset="0"/>
              </a:rPr>
              <a:t> </a:t>
            </a:r>
            <a:endParaRPr lang="en-US" altLang="en-US" sz="2800" i="1" dirty="0">
              <a:latin typeface="Times New Roman" panose="02020603050405020304" pitchFamily="18" charset="0"/>
            </a:endParaRPr>
          </a:p>
          <a:p>
            <a:pPr algn="ctr"/>
            <a:r>
              <a:rPr lang="en-US" altLang="en-US" sz="2800" i="1" dirty="0">
                <a:latin typeface="Times New Roman" panose="02020603050405020304" pitchFamily="18" charset="0"/>
              </a:rPr>
              <a:t>or </a:t>
            </a:r>
            <a:br>
              <a:rPr lang="en-US" altLang="en-US" sz="2800" i="1" dirty="0">
                <a:latin typeface="Times New Roman" panose="02020603050405020304" pitchFamily="18" charset="0"/>
              </a:rPr>
            </a:br>
            <a:r>
              <a:rPr lang="en-US" altLang="en-US" sz="2800" i="1" dirty="0" smtClean="0">
                <a:solidFill>
                  <a:schemeClr val="folHlink"/>
                </a:solidFill>
                <a:latin typeface="Times New Roman" panose="02020603050405020304" pitchFamily="18" charset="0"/>
              </a:rPr>
              <a:t>205.16.37.32</a:t>
            </a:r>
            <a:endParaRPr lang="en-US" altLang="en-US" sz="2800" i="1" dirty="0">
              <a:latin typeface="Times New Roman" panose="02020603050405020304" pitchFamily="18" charset="0"/>
            </a:endParaRPr>
          </a:p>
        </p:txBody>
      </p:sp>
      <p:sp>
        <p:nvSpPr>
          <p:cNvPr id="1172490" name="Text Box 10"/>
          <p:cNvSpPr txBox="1">
            <a:spLocks noChangeArrowheads="1"/>
          </p:cNvSpPr>
          <p:nvPr/>
        </p:nvSpPr>
        <p:spPr bwMode="auto">
          <a:xfrm>
            <a:off x="533400" y="314980"/>
            <a:ext cx="152958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dirty="0">
                <a:solidFill>
                  <a:schemeClr val="hlink"/>
                </a:solidFill>
                <a:latin typeface="Times New Roman" panose="02020603050405020304" pitchFamily="18" charset="0"/>
              </a:rPr>
              <a:t>Example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112</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99687166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71" name="Rectangle 11"/>
          <p:cNvSpPr>
            <a:spLocks noChangeArrowheads="1"/>
          </p:cNvSpPr>
          <p:nvPr/>
        </p:nvSpPr>
        <p:spPr bwMode="auto">
          <a:xfrm>
            <a:off x="1514475" y="2759076"/>
            <a:ext cx="6057900" cy="156966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3200"/>
              <a:t>The last address in the block can be found by setting the rightmost </a:t>
            </a:r>
            <a:br>
              <a:rPr lang="en-US" altLang="en-US" sz="3200"/>
            </a:br>
            <a:r>
              <a:rPr lang="en-US" altLang="en-US" sz="3200"/>
              <a:t>32 − n bits to 1s.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113</a:t>
            </a:fld>
            <a:endParaRPr lang="en-US"/>
          </a:p>
        </p:txBody>
      </p:sp>
      <p:sp>
        <p:nvSpPr>
          <p:cNvPr id="4" name="Footer Placeholder 3"/>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34224408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ltLang="en-US"/>
              <a:t>19.</a:t>
            </a:r>
            <a:fld id="{FB812045-E7D9-411E-82DA-A0A568844D46}" type="slidenum">
              <a:rPr lang="en-US" altLang="en-US"/>
              <a:pPr/>
              <a:t>114</a:t>
            </a:fld>
            <a:endParaRPr lang="en-US" altLang="en-US"/>
          </a:p>
        </p:txBody>
      </p:sp>
      <p:sp>
        <p:nvSpPr>
          <p:cNvPr id="1174537" name="Rectangle 9"/>
          <p:cNvSpPr>
            <a:spLocks noChangeArrowheads="1"/>
          </p:cNvSpPr>
          <p:nvPr/>
        </p:nvSpPr>
        <p:spPr bwMode="auto">
          <a:xfrm>
            <a:off x="457200" y="1143000"/>
            <a:ext cx="8305800" cy="397031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800" i="1" dirty="0">
                <a:latin typeface="Times New Roman" panose="02020603050405020304" pitchFamily="18" charset="0"/>
              </a:rPr>
              <a:t>Find the last address for the </a:t>
            </a:r>
            <a:r>
              <a:rPr lang="en-US" altLang="en-US" sz="2800" i="1" dirty="0" smtClean="0">
                <a:latin typeface="Times New Roman" panose="02020603050405020304" pitchFamily="18" charset="0"/>
              </a:rPr>
              <a:t>block in previous example.</a:t>
            </a:r>
            <a:endParaRPr lang="en-US" altLang="en-US" sz="2800" i="1" dirty="0">
              <a:latin typeface="Times New Roman" panose="02020603050405020304" pitchFamily="18" charset="0"/>
            </a:endParaRPr>
          </a:p>
          <a:p>
            <a:pPr algn="just"/>
            <a:endParaRPr lang="en-US" altLang="en-US" sz="2800" i="1" dirty="0">
              <a:latin typeface="Times New Roman" panose="02020603050405020304" pitchFamily="18" charset="0"/>
            </a:endParaRPr>
          </a:p>
          <a:p>
            <a:r>
              <a:rPr lang="en-US" altLang="en-US" sz="2800" i="1" dirty="0">
                <a:solidFill>
                  <a:schemeClr val="hlink"/>
                </a:solidFill>
                <a:latin typeface="Times New Roman" panose="02020603050405020304" pitchFamily="18" charset="0"/>
              </a:rPr>
              <a:t>Solution</a:t>
            </a:r>
          </a:p>
          <a:p>
            <a:r>
              <a:rPr lang="en-US" altLang="en-US" sz="2800" i="1" dirty="0">
                <a:latin typeface="Times New Roman" panose="02020603050405020304" pitchFamily="18" charset="0"/>
              </a:rPr>
              <a:t>The binary representation of the given address is</a:t>
            </a:r>
          </a:p>
          <a:p>
            <a:pPr algn="ctr"/>
            <a:r>
              <a:rPr lang="en-US" altLang="en-US" sz="2800" i="1" dirty="0">
                <a:solidFill>
                  <a:schemeClr val="folHlink"/>
                </a:solidFill>
                <a:latin typeface="Times New Roman" panose="02020603050405020304" pitchFamily="18" charset="0"/>
              </a:rPr>
              <a:t>11001101    00010000    00100101    00100111</a:t>
            </a:r>
          </a:p>
          <a:p>
            <a:r>
              <a:rPr lang="en-US" altLang="en-US" sz="2800" i="1" dirty="0">
                <a:latin typeface="Times New Roman" panose="02020603050405020304" pitchFamily="18" charset="0"/>
              </a:rPr>
              <a:t>If we set 32 − 28 rightmost bits to 1, we get </a:t>
            </a:r>
          </a:p>
          <a:p>
            <a:pPr algn="ctr"/>
            <a:r>
              <a:rPr lang="en-US" altLang="en-US" sz="2800" i="1" dirty="0">
                <a:solidFill>
                  <a:schemeClr val="folHlink"/>
                </a:solidFill>
                <a:latin typeface="Times New Roman" panose="02020603050405020304" pitchFamily="18" charset="0"/>
              </a:rPr>
              <a:t>11001101 00010000 00100101 00101111</a:t>
            </a:r>
            <a:r>
              <a:rPr lang="en-US" altLang="en-US" sz="2800" i="1" dirty="0">
                <a:latin typeface="Times New Roman" panose="02020603050405020304" pitchFamily="18" charset="0"/>
              </a:rPr>
              <a:t> </a:t>
            </a:r>
          </a:p>
          <a:p>
            <a:pPr algn="ctr"/>
            <a:r>
              <a:rPr lang="en-US" altLang="en-US" sz="2800" i="1" dirty="0">
                <a:latin typeface="Times New Roman" panose="02020603050405020304" pitchFamily="18" charset="0"/>
              </a:rPr>
              <a:t>or </a:t>
            </a:r>
          </a:p>
          <a:p>
            <a:pPr algn="ctr"/>
            <a:r>
              <a:rPr lang="en-US" altLang="en-US" sz="2800" i="1" dirty="0" smtClean="0">
                <a:solidFill>
                  <a:schemeClr val="folHlink"/>
                </a:solidFill>
                <a:latin typeface="Times New Roman" panose="02020603050405020304" pitchFamily="18" charset="0"/>
              </a:rPr>
              <a:t>205.16.37.47</a:t>
            </a:r>
            <a:endParaRPr lang="en-US" altLang="en-US" sz="2800" i="1" dirty="0">
              <a:solidFill>
                <a:schemeClr val="folHlink"/>
              </a:solidFill>
              <a:latin typeface="Times New Roman" panose="02020603050405020304" pitchFamily="18" charset="0"/>
            </a:endParaRPr>
          </a:p>
        </p:txBody>
      </p:sp>
      <p:sp>
        <p:nvSpPr>
          <p:cNvPr id="1174538" name="Text Box 10"/>
          <p:cNvSpPr txBox="1">
            <a:spLocks noChangeArrowheads="1"/>
          </p:cNvSpPr>
          <p:nvPr/>
        </p:nvSpPr>
        <p:spPr bwMode="auto">
          <a:xfrm>
            <a:off x="609600" y="314980"/>
            <a:ext cx="152958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dirty="0">
                <a:solidFill>
                  <a:schemeClr val="hlink"/>
                </a:solidFill>
                <a:latin typeface="Times New Roman" panose="02020603050405020304" pitchFamily="18" charset="0"/>
              </a:rPr>
              <a:t>Example </a:t>
            </a:r>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404685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ltLang="en-US"/>
              <a:t>19.</a:t>
            </a:r>
            <a:fld id="{56E939D5-3A12-4E7B-A42F-3AD771F52DFD}" type="slidenum">
              <a:rPr lang="en-US" altLang="en-US"/>
              <a:pPr/>
              <a:t>115</a:t>
            </a:fld>
            <a:endParaRPr lang="en-US" altLang="en-US"/>
          </a:p>
        </p:txBody>
      </p:sp>
      <p:sp>
        <p:nvSpPr>
          <p:cNvPr id="1143819" name="Rectangle 11"/>
          <p:cNvSpPr>
            <a:spLocks noChangeArrowheads="1"/>
          </p:cNvSpPr>
          <p:nvPr/>
        </p:nvSpPr>
        <p:spPr bwMode="auto">
          <a:xfrm>
            <a:off x="1514475" y="2759076"/>
            <a:ext cx="6057900" cy="156966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3200"/>
              <a:t>The number of addresses in the block can be found by using the formula </a:t>
            </a:r>
            <a:br>
              <a:rPr lang="en-US" altLang="en-US" sz="3200"/>
            </a:br>
            <a:r>
              <a:rPr lang="en-US" altLang="en-US" sz="3200"/>
              <a:t>2</a:t>
            </a:r>
            <a:r>
              <a:rPr lang="en-US" altLang="en-US" sz="3200" baseline="30000"/>
              <a:t>32−n</a:t>
            </a:r>
            <a:r>
              <a:rPr lang="en-US" altLang="en-US" sz="3200"/>
              <a:t>.</a:t>
            </a:r>
          </a:p>
        </p:txBody>
      </p:sp>
      <p:sp>
        <p:nvSpPr>
          <p:cNvPr id="4" name="Footer Placeholder 3"/>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47728405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19.</a:t>
            </a:r>
            <a:fld id="{90952535-5D3C-4D11-9870-2BA2791108A2}" type="slidenum">
              <a:rPr lang="en-US" altLang="en-US"/>
              <a:pPr/>
              <a:t>116</a:t>
            </a:fld>
            <a:endParaRPr lang="en-US" altLang="en-US"/>
          </a:p>
        </p:txBody>
      </p:sp>
      <p:sp>
        <p:nvSpPr>
          <p:cNvPr id="1176585" name="Rectangle 9"/>
          <p:cNvSpPr>
            <a:spLocks noChangeArrowheads="1"/>
          </p:cNvSpPr>
          <p:nvPr/>
        </p:nvSpPr>
        <p:spPr bwMode="auto">
          <a:xfrm>
            <a:off x="609600" y="1143002"/>
            <a:ext cx="7219950" cy="9541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800" i="1" dirty="0">
                <a:latin typeface="Times New Roman" panose="02020603050405020304" pitchFamily="18" charset="0"/>
              </a:rPr>
              <a:t>Find the number of addresses </a:t>
            </a:r>
            <a:r>
              <a:rPr lang="en-US" altLang="en-US" sz="2800" i="1" dirty="0" smtClean="0">
                <a:latin typeface="Times New Roman" panose="02020603050405020304" pitchFamily="18" charset="0"/>
              </a:rPr>
              <a:t>in previous example</a:t>
            </a:r>
            <a:endParaRPr lang="en-US" altLang="en-US" sz="2800" i="1" dirty="0">
              <a:latin typeface="Times New Roman" panose="02020603050405020304" pitchFamily="18" charset="0"/>
            </a:endParaRPr>
          </a:p>
        </p:txBody>
      </p:sp>
      <p:sp>
        <p:nvSpPr>
          <p:cNvPr id="1176586" name="Text Box 10"/>
          <p:cNvSpPr txBox="1">
            <a:spLocks noChangeArrowheads="1"/>
          </p:cNvSpPr>
          <p:nvPr/>
        </p:nvSpPr>
        <p:spPr bwMode="auto">
          <a:xfrm>
            <a:off x="609600" y="240268"/>
            <a:ext cx="27686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i="1" dirty="0">
                <a:solidFill>
                  <a:schemeClr val="hlink"/>
                </a:solidFill>
                <a:latin typeface="Times New Roman" panose="02020603050405020304" pitchFamily="18" charset="0"/>
              </a:rPr>
              <a:t>Example </a:t>
            </a:r>
          </a:p>
        </p:txBody>
      </p:sp>
      <p:sp>
        <p:nvSpPr>
          <p:cNvPr id="1176587" name="Rectangle 11"/>
          <p:cNvSpPr>
            <a:spLocks noChangeArrowheads="1"/>
          </p:cNvSpPr>
          <p:nvPr/>
        </p:nvSpPr>
        <p:spPr bwMode="auto">
          <a:xfrm>
            <a:off x="609600" y="2057400"/>
            <a:ext cx="8001000" cy="13849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800" i="1" dirty="0">
                <a:solidFill>
                  <a:schemeClr val="hlink"/>
                </a:solidFill>
                <a:latin typeface="Times New Roman" panose="02020603050405020304" pitchFamily="18" charset="0"/>
              </a:rPr>
              <a:t>Solution</a:t>
            </a:r>
          </a:p>
          <a:p>
            <a:pPr algn="just"/>
            <a:r>
              <a:rPr lang="en-US" altLang="en-US" sz="2800" i="1" dirty="0">
                <a:latin typeface="Times New Roman" panose="02020603050405020304" pitchFamily="18" charset="0"/>
              </a:rPr>
              <a:t>The value of n is 28, which means that number</a:t>
            </a:r>
            <a:br>
              <a:rPr lang="en-US" altLang="en-US" sz="2800" i="1" dirty="0">
                <a:latin typeface="Times New Roman" panose="02020603050405020304" pitchFamily="18" charset="0"/>
              </a:rPr>
            </a:br>
            <a:r>
              <a:rPr lang="en-US" altLang="en-US" sz="2800" i="1" dirty="0">
                <a:latin typeface="Times New Roman" panose="02020603050405020304" pitchFamily="18" charset="0"/>
              </a:rPr>
              <a:t>of addresses is 2 </a:t>
            </a:r>
            <a:r>
              <a:rPr lang="en-US" altLang="en-US" sz="2800" i="1" baseline="30000" dirty="0">
                <a:latin typeface="Times New Roman" panose="02020603050405020304" pitchFamily="18" charset="0"/>
              </a:rPr>
              <a:t>32−28</a:t>
            </a:r>
            <a:r>
              <a:rPr lang="en-US" altLang="en-US" sz="2800" i="1" dirty="0">
                <a:latin typeface="Times New Roman" panose="02020603050405020304" pitchFamily="18" charset="0"/>
              </a:rPr>
              <a:t> or 16.</a:t>
            </a:r>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411658245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609600"/>
          </a:xfrm>
        </p:spPr>
        <p:txBody>
          <a:bodyPr>
            <a:normAutofit fontScale="90000"/>
          </a:bodyPr>
          <a:lstStyle/>
          <a:p>
            <a:r>
              <a:rPr lang="en-US" altLang="en-US" dirty="0" smtClean="0"/>
              <a:t>IPv6</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117</a:t>
            </a:fld>
            <a:endParaRPr lang="en-US"/>
          </a:p>
        </p:txBody>
      </p:sp>
      <p:sp>
        <p:nvSpPr>
          <p:cNvPr id="5" name="Content Placeholder 4"/>
          <p:cNvSpPr>
            <a:spLocks noGrp="1"/>
          </p:cNvSpPr>
          <p:nvPr>
            <p:ph sz="quarter" idx="1"/>
          </p:nvPr>
        </p:nvSpPr>
        <p:spPr>
          <a:xfrm>
            <a:off x="304800" y="838200"/>
            <a:ext cx="8610600" cy="6019800"/>
          </a:xfrm>
        </p:spPr>
        <p:txBody>
          <a:bodyPr>
            <a:normAutofit/>
          </a:bodyPr>
          <a:lstStyle/>
          <a:p>
            <a:r>
              <a:rPr lang="en-US" altLang="en-US" b="1" dirty="0" smtClean="0">
                <a:solidFill>
                  <a:srgbClr val="FF0000"/>
                </a:solidFill>
                <a:ea typeface="ＭＳ Ｐゴシック" pitchFamily="34" charset="-128"/>
              </a:rPr>
              <a:t>IP Version 6</a:t>
            </a:r>
          </a:p>
          <a:p>
            <a:pPr lvl="1"/>
            <a:r>
              <a:rPr lang="en-US" altLang="en-US" dirty="0" smtClean="0">
                <a:ea typeface="ＭＳ Ｐゴシック" pitchFamily="34" charset="-128"/>
              </a:rPr>
              <a:t>Is the successor to the currently used IPv4 </a:t>
            </a:r>
          </a:p>
          <a:p>
            <a:pPr lvl="1"/>
            <a:r>
              <a:rPr lang="en-US" altLang="en-US" dirty="0" smtClean="0">
                <a:ea typeface="ＭＳ Ｐゴシック" pitchFamily="34" charset="-128"/>
              </a:rPr>
              <a:t>Specification completed in 1994</a:t>
            </a:r>
          </a:p>
          <a:p>
            <a:pPr lvl="1"/>
            <a:r>
              <a:rPr lang="en-US" altLang="en-US" dirty="0" smtClean="0">
                <a:ea typeface="ＭＳ Ｐゴシック" pitchFamily="34" charset="-128"/>
              </a:rPr>
              <a:t>Makes improvements to IPv4 (no revolutionary changes)</a:t>
            </a:r>
          </a:p>
          <a:p>
            <a:pPr lvl="1"/>
            <a:endParaRPr lang="en-US" altLang="en-US" dirty="0" smtClean="0">
              <a:ea typeface="ＭＳ Ｐゴシック" pitchFamily="34" charset="-128"/>
            </a:endParaRPr>
          </a:p>
          <a:p>
            <a:r>
              <a:rPr lang="en-US" altLang="en-US" dirty="0" smtClean="0">
                <a:ea typeface="ＭＳ Ｐゴシック" pitchFamily="34" charset="-128"/>
              </a:rPr>
              <a:t>One (not the only !) feature of IPv6 is a significant increase in size of the IP address to </a:t>
            </a:r>
            <a:r>
              <a:rPr lang="en-US" altLang="en-US" b="1" dirty="0" smtClean="0">
                <a:solidFill>
                  <a:srgbClr val="FF0000"/>
                </a:solidFill>
                <a:ea typeface="ＭＳ Ｐゴシック" pitchFamily="34" charset="-128"/>
              </a:rPr>
              <a:t>128 bits (16 bytes)</a:t>
            </a:r>
          </a:p>
          <a:p>
            <a:pPr lvl="2"/>
            <a:r>
              <a:rPr lang="en-US" altLang="en-US" dirty="0" smtClean="0">
                <a:ea typeface="ＭＳ Ｐゴシック" pitchFamily="34" charset="-128"/>
              </a:rPr>
              <a:t>IPv6 will solve – for the foreseeable future – the problems with IP addressing</a:t>
            </a:r>
          </a:p>
          <a:p>
            <a:pPr algn="just"/>
            <a:endParaRPr lang="en-US" dirty="0" smtClean="0"/>
          </a:p>
          <a:p>
            <a:pPr algn="just"/>
            <a:endParaRPr lang="en-US" dirty="0" smtClean="0"/>
          </a:p>
          <a:p>
            <a:pPr algn="just"/>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3"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5524" name="Text Box 4"/>
          <p:cNvSpPr txBox="1">
            <a:spLocks noChangeArrowheads="1"/>
          </p:cNvSpPr>
          <p:nvPr/>
        </p:nvSpPr>
        <p:spPr bwMode="auto">
          <a:xfrm>
            <a:off x="1371600" y="762000"/>
            <a:ext cx="47243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IPv6 </a:t>
            </a:r>
            <a:r>
              <a:rPr lang="en-US" altLang="en-US" sz="2000" i="1" dirty="0">
                <a:latin typeface="Times New Roman" panose="02020603050405020304" pitchFamily="18" charset="0"/>
              </a:rPr>
              <a:t>datagram header and payload</a:t>
            </a:r>
          </a:p>
        </p:txBody>
      </p:sp>
      <p:pic>
        <p:nvPicPr>
          <p:cNvPr id="8755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1" y="2286000"/>
            <a:ext cx="5580460" cy="259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118</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16748425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7" name="Line 3"/>
          <p:cNvSpPr>
            <a:spLocks noChangeShapeType="1"/>
          </p:cNvSpPr>
          <p:nvPr/>
        </p:nvSpPr>
        <p:spPr bwMode="auto">
          <a:xfrm>
            <a:off x="1257300" y="9144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6548" name="Text Box 4"/>
          <p:cNvSpPr txBox="1">
            <a:spLocks noChangeArrowheads="1"/>
          </p:cNvSpPr>
          <p:nvPr/>
        </p:nvSpPr>
        <p:spPr bwMode="auto">
          <a:xfrm>
            <a:off x="1371601" y="304800"/>
            <a:ext cx="40270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Format </a:t>
            </a:r>
            <a:r>
              <a:rPr lang="en-US" altLang="en-US" sz="2000" i="1" dirty="0">
                <a:latin typeface="Times New Roman" panose="02020603050405020304" pitchFamily="18" charset="0"/>
              </a:rPr>
              <a:t>of an IPv6 datagram</a:t>
            </a:r>
          </a:p>
        </p:txBody>
      </p:sp>
      <p:pic>
        <p:nvPicPr>
          <p:cNvPr id="8765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66800"/>
            <a:ext cx="6251972" cy="5108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119</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9374774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en.citizendium.org/images/thumb/3/3c/Shortest_Path.png/350px-Shortest_Pat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705" y="0"/>
            <a:ext cx="2741791" cy="6611634"/>
          </a:xfrm>
          <a:prstGeom prst="rect">
            <a:avLst/>
          </a:prstGeom>
          <a:noFill/>
          <a:extLst>
            <a:ext uri="{909E8E84-426E-40DD-AFC4-6F175D3DCCD1}">
              <a14:hiddenFill xmlns:a14="http://schemas.microsoft.com/office/drawing/2010/main">
                <a:solidFill>
                  <a:srgbClr val="FFFFFF"/>
                </a:solidFill>
              </a14:hiddenFill>
            </a:ext>
          </a:extLst>
        </p:spPr>
      </p:pic>
      <p:sp>
        <p:nvSpPr>
          <p:cNvPr id="14338" name="Rectangle 2"/>
          <p:cNvSpPr>
            <a:spLocks noGrp="1" noChangeArrowheads="1"/>
          </p:cNvSpPr>
          <p:nvPr>
            <p:ph type="title"/>
          </p:nvPr>
        </p:nvSpPr>
        <p:spPr>
          <a:xfrm>
            <a:off x="0" y="-381000"/>
            <a:ext cx="6172200" cy="1143000"/>
          </a:xfrm>
        </p:spPr>
        <p:txBody>
          <a:bodyPr>
            <a:normAutofit/>
          </a:bodyPr>
          <a:lstStyle/>
          <a:p>
            <a:r>
              <a:rPr lang="en-US" altLang="en-US" sz="2800" dirty="0" smtClean="0">
                <a:latin typeface="Times New Roman" panose="02020603050405020304" pitchFamily="18" charset="0"/>
                <a:cs typeface="Times New Roman" panose="02020603050405020304" pitchFamily="18" charset="0"/>
              </a:rPr>
              <a:t>Shortest </a:t>
            </a:r>
            <a:r>
              <a:rPr lang="en-US" altLang="en-US" sz="2800" dirty="0">
                <a:latin typeface="Times New Roman" panose="02020603050405020304" pitchFamily="18" charset="0"/>
                <a:cs typeface="Times New Roman" panose="02020603050405020304" pitchFamily="18" charset="0"/>
              </a:rPr>
              <a:t>Path Routing</a:t>
            </a:r>
          </a:p>
        </p:txBody>
      </p:sp>
      <p:pic>
        <p:nvPicPr>
          <p:cNvPr id="4" name="Picture 4" descr="http://en.citizendium.org/images/thumb/d/d4/Shortest_Path2.png/350px-Shortest_Path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564" y="104512"/>
            <a:ext cx="2858080" cy="66634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22" y="738101"/>
            <a:ext cx="3132896" cy="5995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6194848" y="0"/>
            <a:ext cx="19319" cy="685800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3235818" y="837126"/>
            <a:ext cx="22648" cy="6048112"/>
          </a:xfrm>
          <a:prstGeom prst="line">
            <a:avLst/>
          </a:prstGeom>
        </p:spPr>
        <p:style>
          <a:lnRef idx="1">
            <a:schemeClr val="dk1"/>
          </a:lnRef>
          <a:fillRef idx="0">
            <a:schemeClr val="dk1"/>
          </a:fillRef>
          <a:effectRef idx="0">
            <a:schemeClr val="dk1"/>
          </a:effectRef>
          <a:fontRef idx="minor">
            <a:schemeClr val="tx1"/>
          </a:fontRef>
        </p:style>
      </p:cxnSp>
      <p:sp>
        <p:nvSpPr>
          <p:cNvPr id="8" name="Slide Number Placeholder 7"/>
          <p:cNvSpPr>
            <a:spLocks noGrp="1"/>
          </p:cNvSpPr>
          <p:nvPr>
            <p:ph type="sldNum" sz="quarter" idx="12"/>
          </p:nvPr>
        </p:nvSpPr>
        <p:spPr/>
        <p:txBody>
          <a:bodyPr/>
          <a:lstStyle/>
          <a:p>
            <a:fld id="{B6F15528-21DE-4FAA-801E-634DDDAF4B2B}" type="slidenum">
              <a:rPr lang="en-US" smtClean="0"/>
              <a:pPr/>
              <a:t>12</a:t>
            </a:fld>
            <a:endParaRPr lang="en-US"/>
          </a:p>
        </p:txBody>
      </p:sp>
      <p:sp>
        <p:nvSpPr>
          <p:cNvPr id="10" name="Footer Placeholder 9"/>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60355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609600"/>
          </a:xfrm>
        </p:spPr>
        <p:txBody>
          <a:bodyPr>
            <a:normAutofit fontScale="90000"/>
          </a:bodyPr>
          <a:lstStyle/>
          <a:p>
            <a:r>
              <a:rPr lang="en-US" altLang="en-US" dirty="0" smtClean="0">
                <a:latin typeface="Times New Roman" panose="02020603050405020304" pitchFamily="18" charset="0"/>
                <a:cs typeface="Times New Roman" panose="02020603050405020304" pitchFamily="18" charset="0"/>
              </a:rPr>
              <a:t>IPv6 Header</a:t>
            </a:r>
            <a:endParaRPr lang="en-US"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120</a:t>
            </a:fld>
            <a:endParaRPr lang="en-US"/>
          </a:p>
        </p:txBody>
      </p:sp>
      <p:sp>
        <p:nvSpPr>
          <p:cNvPr id="5" name="Content Placeholder 4"/>
          <p:cNvSpPr>
            <a:spLocks noGrp="1"/>
          </p:cNvSpPr>
          <p:nvPr>
            <p:ph sz="quarter" idx="1"/>
          </p:nvPr>
        </p:nvSpPr>
        <p:spPr>
          <a:xfrm>
            <a:off x="304800" y="838200"/>
            <a:ext cx="8610600" cy="6019800"/>
          </a:xfrm>
        </p:spPr>
        <p:txBody>
          <a:bodyPr>
            <a:normAutofit/>
          </a:bodyPr>
          <a:lstStyle/>
          <a:p>
            <a:pPr algn="just"/>
            <a:r>
              <a:rPr lang="en-US" sz="2400" b="1" dirty="0" smtClean="0">
                <a:latin typeface="Times New Roman" panose="02020603050405020304" pitchFamily="18" charset="0"/>
                <a:cs typeface="Times New Roman" panose="02020603050405020304" pitchFamily="18" charset="0"/>
              </a:rPr>
              <a:t>Version: </a:t>
            </a:r>
            <a:r>
              <a:rPr lang="en-US" sz="2400" dirty="0" smtClean="0">
                <a:latin typeface="Times New Roman" panose="02020603050405020304" pitchFamily="18" charset="0"/>
                <a:cs typeface="Times New Roman" panose="02020603050405020304" pitchFamily="18" charset="0"/>
              </a:rPr>
              <a:t> it is the version number of IP</a:t>
            </a:r>
            <a:endParaRPr lang="en-US" sz="2400" b="1" dirty="0" smtClean="0">
              <a:latin typeface="Times New Roman" panose="02020603050405020304" pitchFamily="18" charset="0"/>
              <a:cs typeface="Times New Roman" panose="02020603050405020304" pitchFamily="18" charset="0"/>
            </a:endParaRPr>
          </a:p>
          <a:p>
            <a:pPr algn="just"/>
            <a:r>
              <a:rPr lang="en-US" sz="2400" b="1" dirty="0" smtClean="0">
                <a:latin typeface="Times New Roman" panose="02020603050405020304" pitchFamily="18" charset="0"/>
                <a:cs typeface="Times New Roman" panose="02020603050405020304" pitchFamily="18" charset="0"/>
              </a:rPr>
              <a:t>Priority: </a:t>
            </a:r>
            <a:r>
              <a:rPr lang="en-US" sz="2400" dirty="0" smtClean="0">
                <a:latin typeface="Times New Roman" panose="02020603050405020304" pitchFamily="18" charset="0"/>
                <a:cs typeface="Times New Roman" panose="02020603050405020304" pitchFamily="18" charset="0"/>
              </a:rPr>
              <a:t>it is 4 bit filed defines the priority of the packet with respect to traffic congestion</a:t>
            </a:r>
            <a:endParaRPr lang="en-US" sz="2400" b="1" dirty="0" smtClean="0">
              <a:latin typeface="Times New Roman" panose="02020603050405020304" pitchFamily="18" charset="0"/>
              <a:cs typeface="Times New Roman" panose="02020603050405020304" pitchFamily="18" charset="0"/>
            </a:endParaRPr>
          </a:p>
          <a:p>
            <a:pPr algn="just"/>
            <a:r>
              <a:rPr lang="en-US" sz="2400" b="1" dirty="0" smtClean="0">
                <a:latin typeface="Times New Roman" panose="02020603050405020304" pitchFamily="18" charset="0"/>
                <a:cs typeface="Times New Roman" panose="02020603050405020304" pitchFamily="18" charset="0"/>
              </a:rPr>
              <a:t>Flow Label: </a:t>
            </a:r>
            <a:r>
              <a:rPr lang="en-US" sz="2400" dirty="0" smtClean="0">
                <a:latin typeface="Times New Roman" panose="02020603050405020304" pitchFamily="18" charset="0"/>
                <a:cs typeface="Times New Roman" panose="02020603050405020304" pitchFamily="18" charset="0"/>
              </a:rPr>
              <a:t>it is a 3 byte field that is designed to provide special handling for particular flow of data.</a:t>
            </a:r>
            <a:endParaRPr lang="en-US" sz="2400" b="1" dirty="0" smtClean="0">
              <a:latin typeface="Times New Roman" panose="02020603050405020304" pitchFamily="18" charset="0"/>
              <a:cs typeface="Times New Roman" panose="02020603050405020304" pitchFamily="18" charset="0"/>
            </a:endParaRPr>
          </a:p>
          <a:p>
            <a:pPr algn="just"/>
            <a:r>
              <a:rPr lang="en-US" sz="2400" b="1" dirty="0" smtClean="0">
                <a:latin typeface="Times New Roman" panose="02020603050405020304" pitchFamily="18" charset="0"/>
                <a:cs typeface="Times New Roman" panose="02020603050405020304" pitchFamily="18" charset="0"/>
              </a:rPr>
              <a:t>Payload length:</a:t>
            </a:r>
            <a:r>
              <a:rPr lang="en-US" sz="2400" dirty="0" smtClean="0">
                <a:latin typeface="Times New Roman" panose="02020603050405020304" pitchFamily="18" charset="0"/>
                <a:cs typeface="Times New Roman" panose="02020603050405020304" pitchFamily="18" charset="0"/>
              </a:rPr>
              <a:t> it is 2 byte defines the length of the </a:t>
            </a:r>
            <a:r>
              <a:rPr lang="en-US" sz="2400" dirty="0" err="1" smtClean="0">
                <a:latin typeface="Times New Roman" panose="02020603050405020304" pitchFamily="18" charset="0"/>
                <a:cs typeface="Times New Roman" panose="02020603050405020304" pitchFamily="18" charset="0"/>
              </a:rPr>
              <a:t>ip</a:t>
            </a:r>
            <a:r>
              <a:rPr lang="en-US" sz="2400" dirty="0" smtClean="0">
                <a:latin typeface="Times New Roman" panose="02020603050405020304" pitchFamily="18" charset="0"/>
                <a:cs typeface="Times New Roman" panose="02020603050405020304" pitchFamily="18" charset="0"/>
              </a:rPr>
              <a:t> datagram excluding the base header</a:t>
            </a:r>
            <a:endParaRPr lang="en-US" sz="2400" b="1" dirty="0" smtClean="0">
              <a:latin typeface="Times New Roman" panose="02020603050405020304" pitchFamily="18" charset="0"/>
              <a:cs typeface="Times New Roman" panose="02020603050405020304" pitchFamily="18" charset="0"/>
            </a:endParaRPr>
          </a:p>
          <a:p>
            <a:pPr algn="just"/>
            <a:r>
              <a:rPr lang="en-US" sz="2400" b="1" dirty="0" smtClean="0">
                <a:latin typeface="Times New Roman" panose="02020603050405020304" pitchFamily="18" charset="0"/>
                <a:cs typeface="Times New Roman" panose="02020603050405020304" pitchFamily="18" charset="0"/>
              </a:rPr>
              <a:t>Next header: </a:t>
            </a:r>
            <a:r>
              <a:rPr lang="en-US" sz="2400" dirty="0" smtClean="0">
                <a:latin typeface="Times New Roman" panose="02020603050405020304" pitchFamily="18" charset="0"/>
                <a:cs typeface="Times New Roman" panose="02020603050405020304" pitchFamily="18" charset="0"/>
              </a:rPr>
              <a:t>it is an 8 bit field defining the header that follows base header.</a:t>
            </a:r>
            <a:endParaRPr lang="en-US" sz="2400" b="1" dirty="0" smtClean="0">
              <a:latin typeface="Times New Roman" panose="02020603050405020304" pitchFamily="18" charset="0"/>
              <a:cs typeface="Times New Roman" panose="02020603050405020304" pitchFamily="18" charset="0"/>
            </a:endParaRPr>
          </a:p>
          <a:p>
            <a:pPr algn="just"/>
            <a:r>
              <a:rPr lang="en-US" sz="2400" b="1" dirty="0" smtClean="0">
                <a:latin typeface="Times New Roman" panose="02020603050405020304" pitchFamily="18" charset="0"/>
                <a:cs typeface="Times New Roman" panose="02020603050405020304" pitchFamily="18" charset="0"/>
              </a:rPr>
              <a:t>Hop limit: </a:t>
            </a:r>
            <a:r>
              <a:rPr lang="en-US" sz="2400" dirty="0" smtClean="0">
                <a:latin typeface="Times New Roman" panose="02020603050405020304" pitchFamily="18" charset="0"/>
                <a:cs typeface="Times New Roman" panose="02020603050405020304" pitchFamily="18" charset="0"/>
              </a:rPr>
              <a:t>it is 8 bit hop limit like TTL in ipv4.</a:t>
            </a:r>
            <a:endParaRPr lang="en-US" sz="2400" b="1" dirty="0" smtClean="0">
              <a:latin typeface="Times New Roman" panose="02020603050405020304" pitchFamily="18" charset="0"/>
              <a:cs typeface="Times New Roman" panose="02020603050405020304" pitchFamily="18" charset="0"/>
            </a:endParaRPr>
          </a:p>
          <a:p>
            <a:pPr algn="just"/>
            <a:r>
              <a:rPr lang="en-US" sz="2400" b="1" dirty="0" smtClean="0">
                <a:latin typeface="Times New Roman" panose="02020603050405020304" pitchFamily="18" charset="0"/>
                <a:cs typeface="Times New Roman" panose="02020603050405020304" pitchFamily="18" charset="0"/>
              </a:rPr>
              <a:t>Source address and destination address:  </a:t>
            </a:r>
            <a:r>
              <a:rPr lang="en-US" sz="2400" dirty="0" smtClean="0">
                <a:latin typeface="Times New Roman" panose="02020603050405020304" pitchFamily="18" charset="0"/>
                <a:cs typeface="Times New Roman" panose="02020603050405020304" pitchFamily="18" charset="0"/>
              </a:rPr>
              <a:t>16 byte (128 bit) internet adders that identifies the original source and destination.</a:t>
            </a:r>
          </a:p>
          <a:p>
            <a:pPr algn="just"/>
            <a:endParaRPr lang="en-US" sz="2400" dirty="0" smtClean="0">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121</a:t>
            </a:fld>
            <a:endParaRPr lang="en-US"/>
          </a:p>
        </p:txBody>
      </p:sp>
      <p:sp>
        <p:nvSpPr>
          <p:cNvPr id="4" name="Rectangle 2"/>
          <p:cNvSpPr txBox="1">
            <a:spLocks noChangeArrowheads="1"/>
          </p:cNvSpPr>
          <p:nvPr/>
        </p:nvSpPr>
        <p:spPr>
          <a:xfrm>
            <a:off x="76200" y="152400"/>
            <a:ext cx="89916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000" b="0" i="0" u="none" strike="noStrike" kern="1200" cap="none" spc="0" normalizeH="0" baseline="0" noProof="0" dirty="0" smtClean="0">
                <a:ln>
                  <a:noFill/>
                </a:ln>
                <a:solidFill>
                  <a:schemeClr val="tx2"/>
                </a:solidFill>
                <a:effectLst/>
                <a:uLnTx/>
                <a:uFillTx/>
                <a:latin typeface="Times New Roman" panose="02020603050405020304" pitchFamily="18" charset="0"/>
                <a:ea typeface="ＭＳ Ｐゴシック" pitchFamily="34" charset="-128"/>
                <a:cs typeface="Times New Roman" panose="02020603050405020304" pitchFamily="18" charset="0"/>
              </a:rPr>
              <a:t>IPv6 Provider-Based Addresses</a:t>
            </a:r>
          </a:p>
        </p:txBody>
      </p:sp>
      <p:sp>
        <p:nvSpPr>
          <p:cNvPr id="5" name="Rectangle 3"/>
          <p:cNvSpPr txBox="1">
            <a:spLocks noChangeArrowheads="1"/>
          </p:cNvSpPr>
          <p:nvPr/>
        </p:nvSpPr>
        <p:spPr>
          <a:xfrm>
            <a:off x="152400" y="1371600"/>
            <a:ext cx="8915400" cy="4876800"/>
          </a:xfrm>
          <a:prstGeom prst="rect">
            <a:avLst/>
          </a:prstGeom>
        </p:spPr>
        <p:txBody>
          <a:bodyPr/>
          <a:lstStyle/>
          <a:p>
            <a:pPr marL="274320" marR="0" lvl="0" indent="-274320" algn="l" defTabSz="914400" rtl="0" eaLnBrk="1" fontAlgn="auto" latinLnBrk="0" hangingPunct="1">
              <a:lnSpc>
                <a:spcPct val="90000"/>
              </a:lnSpc>
              <a:spcBef>
                <a:spcPts val="580"/>
              </a:spcBef>
              <a:spcAft>
                <a:spcPts val="0"/>
              </a:spcAft>
              <a:buClr>
                <a:schemeClr val="accent1"/>
              </a:buClr>
              <a:buSzPct val="85000"/>
              <a:buFont typeface="Wingdings 2"/>
              <a:buChar char=""/>
              <a:tabLst>
                <a:tab pos="4687888" algn="l"/>
                <a:tab pos="4975225" algn="l"/>
              </a:tabLst>
              <a:defRPr/>
            </a:pPr>
            <a:r>
              <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The first IPv6 addresses will be allocated to a provider-based plan</a:t>
            </a:r>
          </a:p>
          <a:p>
            <a:pPr marL="274320" marR="0" lvl="0" indent="-274320" algn="l" defTabSz="914400" rtl="0" eaLnBrk="1" fontAlgn="auto" latinLnBrk="0" hangingPunct="1">
              <a:lnSpc>
                <a:spcPct val="90000"/>
              </a:lnSpc>
              <a:spcBef>
                <a:spcPts val="580"/>
              </a:spcBef>
              <a:spcAft>
                <a:spcPts val="0"/>
              </a:spcAft>
              <a:buClr>
                <a:schemeClr val="accent1"/>
              </a:buClr>
              <a:buSzPct val="85000"/>
              <a:buFont typeface="Wingdings 2"/>
              <a:buChar char=""/>
              <a:tabLst>
                <a:tab pos="4687888" algn="l"/>
                <a:tab pos="4975225" algn="l"/>
              </a:tabLst>
              <a:defRPr/>
            </a:pP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endParaRPr>
          </a:p>
          <a:p>
            <a:pPr marL="274320" marR="0" lvl="0" indent="-274320" algn="l" defTabSz="914400" rtl="0" eaLnBrk="1" fontAlgn="auto" latinLnBrk="0" hangingPunct="1">
              <a:lnSpc>
                <a:spcPct val="90000"/>
              </a:lnSpc>
              <a:spcBef>
                <a:spcPts val="580"/>
              </a:spcBef>
              <a:spcAft>
                <a:spcPts val="0"/>
              </a:spcAft>
              <a:buClr>
                <a:schemeClr val="accent1"/>
              </a:buClr>
              <a:buSzPct val="85000"/>
              <a:buFont typeface="Wingdings 2"/>
              <a:buChar char=""/>
              <a:tabLst>
                <a:tab pos="4687888" algn="l"/>
                <a:tab pos="4975225" algn="l"/>
              </a:tabLst>
              <a:defRPr/>
            </a:pP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endParaRPr>
          </a:p>
          <a:p>
            <a:pPr marL="274320" marR="0" lvl="0" indent="-274320" algn="l" defTabSz="914400" rtl="0" eaLnBrk="1" fontAlgn="auto" latinLnBrk="0" hangingPunct="1">
              <a:lnSpc>
                <a:spcPct val="90000"/>
              </a:lnSpc>
              <a:spcBef>
                <a:spcPts val="580"/>
              </a:spcBef>
              <a:spcAft>
                <a:spcPts val="0"/>
              </a:spcAft>
              <a:buClr>
                <a:schemeClr val="accent1"/>
              </a:buClr>
              <a:buSzPct val="85000"/>
              <a:buFont typeface="Wingdings 2"/>
              <a:buChar char=""/>
              <a:tabLst>
                <a:tab pos="4687888" algn="l"/>
                <a:tab pos="4975225" algn="l"/>
              </a:tabLst>
              <a:defRPr/>
            </a:pP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endParaRPr>
          </a:p>
          <a:p>
            <a:pPr marL="274320" marR="0" lvl="0" indent="-274320" algn="l" defTabSz="914400" rtl="0" eaLnBrk="1" fontAlgn="auto" latinLnBrk="0" hangingPunct="1">
              <a:lnSpc>
                <a:spcPct val="90000"/>
              </a:lnSpc>
              <a:spcBef>
                <a:spcPts val="580"/>
              </a:spcBef>
              <a:spcAft>
                <a:spcPts val="0"/>
              </a:spcAft>
              <a:buClr>
                <a:schemeClr val="accent1"/>
              </a:buClr>
              <a:buSzPct val="85000"/>
              <a:buFont typeface="Wingdings 2"/>
              <a:buChar char=""/>
              <a:tabLst>
                <a:tab pos="4687888" algn="l"/>
                <a:tab pos="4975225" algn="l"/>
              </a:tabLst>
              <a:defRPr/>
            </a:pPr>
            <a:r>
              <a:rPr kumimoji="0" lang="en-US" altLang="en-US" sz="2400" b="0" i="0" u="none" strike="noStrike" kern="1200" cap="none" spc="0" normalizeH="0" baseline="0" noProof="0" dirty="0" smtClean="0">
                <a:ln>
                  <a:noFill/>
                </a:ln>
                <a:solidFill>
                  <a:srgbClr val="FF0000"/>
                </a:solidFill>
                <a:effectLst/>
                <a:uLnTx/>
                <a:uFillTx/>
                <a:latin typeface="Times New Roman" panose="02020603050405020304" pitchFamily="18" charset="0"/>
                <a:ea typeface="ＭＳ Ｐゴシック" pitchFamily="34" charset="-128"/>
                <a:cs typeface="Times New Roman" panose="02020603050405020304" pitchFamily="18" charset="0"/>
              </a:rPr>
              <a:t>Type: </a:t>
            </a:r>
            <a:r>
              <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Set to </a:t>
            </a:r>
            <a:r>
              <a:rPr kumimoji="0" lang="ja-JP"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a:t>
            </a:r>
            <a:r>
              <a:rPr kumimoji="0" lang="en-US" altLang="ja-JP"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010</a:t>
            </a:r>
            <a:r>
              <a:rPr kumimoji="0" lang="ja-JP"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a:t>
            </a:r>
            <a:r>
              <a:rPr kumimoji="0" lang="en-US" altLang="ja-JP"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 for provider-based addresses</a:t>
            </a:r>
            <a:endParaRPr kumimoji="0" lang="en-US" altLang="ja-JP" sz="2400" b="0" i="0" u="none" strike="noStrike" kern="1200" cap="none" spc="0" normalizeH="0" baseline="0" noProof="0" dirty="0" smtClean="0">
              <a:ln>
                <a:noFill/>
              </a:ln>
              <a:solidFill>
                <a:srgbClr val="FF0000"/>
              </a:solidFill>
              <a:effectLst/>
              <a:uLnTx/>
              <a:uFillTx/>
              <a:latin typeface="Times New Roman" panose="02020603050405020304" pitchFamily="18" charset="0"/>
              <a:ea typeface="ＭＳ Ｐゴシック" pitchFamily="34" charset="-128"/>
              <a:cs typeface="Times New Roman" panose="02020603050405020304" pitchFamily="18" charset="0"/>
            </a:endParaRPr>
          </a:p>
          <a:p>
            <a:pPr marL="274320" marR="0" lvl="0" indent="-274320" algn="l" defTabSz="914400" rtl="0" eaLnBrk="1" fontAlgn="auto" latinLnBrk="0" hangingPunct="1">
              <a:lnSpc>
                <a:spcPct val="90000"/>
              </a:lnSpc>
              <a:spcBef>
                <a:spcPts val="580"/>
              </a:spcBef>
              <a:spcAft>
                <a:spcPts val="0"/>
              </a:spcAft>
              <a:buClr>
                <a:schemeClr val="accent1"/>
              </a:buClr>
              <a:buSzPct val="85000"/>
              <a:buFont typeface="Wingdings 2"/>
              <a:buChar char=""/>
              <a:tabLst>
                <a:tab pos="4687888" algn="l"/>
                <a:tab pos="4975225" algn="l"/>
              </a:tabLst>
              <a:defRPr/>
            </a:pPr>
            <a:r>
              <a:rPr kumimoji="0" lang="en-US" altLang="en-US" sz="2400" b="0" i="0" u="none" strike="noStrike" kern="1200" cap="none" spc="0" normalizeH="0" baseline="0" noProof="0" dirty="0" smtClean="0">
                <a:ln>
                  <a:noFill/>
                </a:ln>
                <a:solidFill>
                  <a:srgbClr val="FF0000"/>
                </a:solidFill>
                <a:effectLst/>
                <a:uLnTx/>
                <a:uFillTx/>
                <a:latin typeface="Times New Roman" panose="02020603050405020304" pitchFamily="18" charset="0"/>
                <a:ea typeface="ＭＳ Ｐゴシック" pitchFamily="34" charset="-128"/>
                <a:cs typeface="Times New Roman" panose="02020603050405020304" pitchFamily="18" charset="0"/>
              </a:rPr>
              <a:t>Registry</a:t>
            </a:r>
            <a:r>
              <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 identifies the agency that registered the address</a:t>
            </a:r>
          </a:p>
          <a:p>
            <a:pPr marL="274320" marR="0" lvl="0" indent="-274320" algn="l" defTabSz="914400" rtl="0" eaLnBrk="1" fontAlgn="auto" latinLnBrk="0" hangingPunct="1">
              <a:lnSpc>
                <a:spcPct val="90000"/>
              </a:lnSpc>
              <a:spcBef>
                <a:spcPts val="580"/>
              </a:spcBef>
              <a:spcAft>
                <a:spcPts val="0"/>
              </a:spcAft>
              <a:buClr>
                <a:schemeClr val="accent1"/>
              </a:buClr>
              <a:buSzPct val="85000"/>
              <a:buFontTx/>
              <a:buNone/>
              <a:tabLst>
                <a:tab pos="4687888" algn="l"/>
                <a:tab pos="4975225" algn="l"/>
              </a:tabLst>
              <a:defRPr/>
            </a:pPr>
            <a:r>
              <a:rPr kumimoji="0" lang="en-US" altLang="en-US" b="0" i="1"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The following fields have a variable length (</a:t>
            </a:r>
            <a:r>
              <a:rPr kumimoji="0" lang="en-US" altLang="en-US" b="0" i="1" u="none" strike="noStrike" kern="1200" cap="none" spc="0" normalizeH="0" baseline="0" noProof="0" dirty="0" err="1"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recommeded</a:t>
            </a:r>
            <a:r>
              <a:rPr kumimoji="0" lang="en-US" altLang="en-US" b="0" i="1"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 length in </a:t>
            </a:r>
            <a:r>
              <a:rPr kumimoji="0" lang="ja-JP" altLang="en-US" b="0" i="1"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a:t>
            </a:r>
            <a:r>
              <a:rPr kumimoji="0" lang="en-US" altLang="ja-JP" b="0" i="1"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a:t>
            </a:r>
            <a:r>
              <a:rPr kumimoji="0" lang="ja-JP" altLang="en-US" b="0" i="1"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a:t>
            </a:r>
            <a:r>
              <a:rPr kumimoji="0" lang="en-US" altLang="ja-JP" b="0" i="1"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a:t>
            </a:r>
          </a:p>
          <a:p>
            <a:pPr marL="274320" marR="0" lvl="0" indent="-274320" algn="l" defTabSz="914400" rtl="0" eaLnBrk="1" fontAlgn="auto" latinLnBrk="0" hangingPunct="1">
              <a:lnSpc>
                <a:spcPct val="90000"/>
              </a:lnSpc>
              <a:spcBef>
                <a:spcPts val="580"/>
              </a:spcBef>
              <a:spcAft>
                <a:spcPts val="0"/>
              </a:spcAft>
              <a:buClr>
                <a:schemeClr val="accent1"/>
              </a:buClr>
              <a:buSzPct val="85000"/>
              <a:buFont typeface="Wingdings 2"/>
              <a:buChar char=""/>
              <a:tabLst>
                <a:tab pos="4687888" algn="l"/>
                <a:tab pos="4975225" algn="l"/>
              </a:tabLst>
              <a:defRPr/>
            </a:pPr>
            <a:r>
              <a:rPr kumimoji="0" lang="en-US" altLang="en-US" sz="2400" b="0" i="0" u="none" strike="noStrike" kern="1200" cap="none" spc="0" normalizeH="0" baseline="0" noProof="0" dirty="0" smtClean="0">
                <a:ln>
                  <a:noFill/>
                </a:ln>
                <a:solidFill>
                  <a:srgbClr val="FF0000"/>
                </a:solidFill>
                <a:effectLst/>
                <a:uLnTx/>
                <a:uFillTx/>
                <a:latin typeface="Times New Roman" panose="02020603050405020304" pitchFamily="18" charset="0"/>
                <a:ea typeface="ＭＳ Ｐゴシック" pitchFamily="34" charset="-128"/>
                <a:cs typeface="Times New Roman" panose="02020603050405020304" pitchFamily="18" charset="0"/>
              </a:rPr>
              <a:t>Provider</a:t>
            </a:r>
            <a:r>
              <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 Id of Internet access provider </a:t>
            </a:r>
            <a:r>
              <a:rPr kumimoji="0" lang="en-US" altLang="en-US" b="0" i="1"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(16 bits)</a:t>
            </a:r>
          </a:p>
          <a:p>
            <a:pPr marL="274320" marR="0" lvl="0" indent="-274320" algn="l" defTabSz="914400" rtl="0" eaLnBrk="1" fontAlgn="auto" latinLnBrk="0" hangingPunct="1">
              <a:lnSpc>
                <a:spcPct val="90000"/>
              </a:lnSpc>
              <a:spcBef>
                <a:spcPts val="580"/>
              </a:spcBef>
              <a:spcAft>
                <a:spcPts val="0"/>
              </a:spcAft>
              <a:buClr>
                <a:schemeClr val="accent1"/>
              </a:buClr>
              <a:buSzPct val="85000"/>
              <a:buFont typeface="Wingdings 2"/>
              <a:buChar char=""/>
              <a:tabLst>
                <a:tab pos="4687888" algn="l"/>
                <a:tab pos="4975225" algn="l"/>
              </a:tabLst>
              <a:defRPr/>
            </a:pPr>
            <a:r>
              <a:rPr kumimoji="0" lang="en-US" altLang="en-US" sz="2400" b="0" i="0" u="none" strike="noStrike" kern="1200" cap="none" spc="0" normalizeH="0" baseline="0" noProof="0" dirty="0" smtClean="0">
                <a:ln>
                  <a:noFill/>
                </a:ln>
                <a:solidFill>
                  <a:srgbClr val="FF0000"/>
                </a:solidFill>
                <a:effectLst/>
                <a:uLnTx/>
                <a:uFillTx/>
                <a:latin typeface="Times New Roman" panose="02020603050405020304" pitchFamily="18" charset="0"/>
                <a:ea typeface="ＭＳ Ｐゴシック" pitchFamily="34" charset="-128"/>
                <a:cs typeface="Times New Roman" panose="02020603050405020304" pitchFamily="18" charset="0"/>
              </a:rPr>
              <a:t>Subscriber:</a:t>
            </a:r>
            <a:r>
              <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 Id of the organization at provider </a:t>
            </a:r>
            <a:r>
              <a:rPr kumimoji="0" lang="en-US" altLang="en-US" b="0" i="1"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(24 bits)</a:t>
            </a:r>
          </a:p>
          <a:p>
            <a:pPr marL="274320" marR="0" lvl="0" indent="-274320" algn="l" defTabSz="914400" rtl="0" eaLnBrk="1" fontAlgn="auto" latinLnBrk="0" hangingPunct="1">
              <a:lnSpc>
                <a:spcPct val="90000"/>
              </a:lnSpc>
              <a:spcBef>
                <a:spcPts val="580"/>
              </a:spcBef>
              <a:spcAft>
                <a:spcPts val="0"/>
              </a:spcAft>
              <a:buClr>
                <a:schemeClr val="accent1"/>
              </a:buClr>
              <a:buSzPct val="85000"/>
              <a:buFont typeface="Wingdings 2"/>
              <a:buChar char=""/>
              <a:tabLst>
                <a:tab pos="4687888" algn="l"/>
                <a:tab pos="4975225" algn="l"/>
              </a:tabLst>
              <a:defRPr/>
            </a:pPr>
            <a:r>
              <a:rPr kumimoji="0" lang="en-US" altLang="en-US" sz="2400" b="0" i="0" u="none" strike="noStrike" kern="1200" cap="none" spc="0" normalizeH="0" baseline="0" noProof="0" dirty="0" err="1" smtClean="0">
                <a:ln>
                  <a:noFill/>
                </a:ln>
                <a:solidFill>
                  <a:srgbClr val="FF0000"/>
                </a:solidFill>
                <a:effectLst/>
                <a:uLnTx/>
                <a:uFillTx/>
                <a:latin typeface="Times New Roman" panose="02020603050405020304" pitchFamily="18" charset="0"/>
                <a:ea typeface="ＭＳ Ｐゴシック" pitchFamily="34" charset="-128"/>
                <a:cs typeface="Times New Roman" panose="02020603050405020304" pitchFamily="18" charset="0"/>
              </a:rPr>
              <a:t>Subnetwork</a:t>
            </a:r>
            <a:r>
              <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 Id of subnet within organization </a:t>
            </a:r>
            <a:r>
              <a:rPr kumimoji="0" lang="en-US" altLang="en-US" b="0" i="1"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(32 bits)</a:t>
            </a:r>
          </a:p>
          <a:p>
            <a:pPr marL="274320" marR="0" lvl="0" indent="-274320" algn="l" defTabSz="914400" rtl="0" eaLnBrk="1" fontAlgn="auto" latinLnBrk="0" hangingPunct="1">
              <a:lnSpc>
                <a:spcPct val="90000"/>
              </a:lnSpc>
              <a:spcBef>
                <a:spcPts val="580"/>
              </a:spcBef>
              <a:spcAft>
                <a:spcPts val="0"/>
              </a:spcAft>
              <a:buClr>
                <a:schemeClr val="accent1"/>
              </a:buClr>
              <a:buSzPct val="85000"/>
              <a:buFont typeface="Wingdings 2"/>
              <a:buChar char=""/>
              <a:tabLst>
                <a:tab pos="4687888" algn="l"/>
                <a:tab pos="4975225" algn="l"/>
              </a:tabLst>
              <a:defRPr/>
            </a:pPr>
            <a:r>
              <a:rPr kumimoji="0" lang="en-US" altLang="en-US" sz="2400" b="0" i="0" u="none" strike="noStrike" kern="1200" cap="none" spc="0" normalizeH="0" baseline="0" noProof="0" dirty="0" smtClean="0">
                <a:ln>
                  <a:noFill/>
                </a:ln>
                <a:solidFill>
                  <a:srgbClr val="FF0000"/>
                </a:solidFill>
                <a:effectLst/>
                <a:uLnTx/>
                <a:uFillTx/>
                <a:latin typeface="Times New Roman" panose="02020603050405020304" pitchFamily="18" charset="0"/>
                <a:ea typeface="ＭＳ Ｐゴシック" pitchFamily="34" charset="-128"/>
                <a:cs typeface="Times New Roman" panose="02020603050405020304" pitchFamily="18" charset="0"/>
              </a:rPr>
              <a:t>Interface</a:t>
            </a:r>
            <a:r>
              <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 identifies an interface at a node </a:t>
            </a:r>
            <a:r>
              <a:rPr kumimoji="0" lang="en-US" altLang="en-US" b="0" i="1"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(48 bits)</a:t>
            </a: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endParaRPr>
          </a:p>
        </p:txBody>
      </p:sp>
      <p:sp>
        <p:nvSpPr>
          <p:cNvPr id="6" name="Rectangle 4"/>
          <p:cNvSpPr>
            <a:spLocks noChangeArrowheads="1"/>
          </p:cNvSpPr>
          <p:nvPr/>
        </p:nvSpPr>
        <p:spPr bwMode="auto">
          <a:xfrm>
            <a:off x="1066800" y="2362200"/>
            <a:ext cx="1371600" cy="685800"/>
          </a:xfrm>
          <a:prstGeom prst="rect">
            <a:avLst/>
          </a:prstGeom>
          <a:solidFill>
            <a:schemeClr val="hlink"/>
          </a:solidFill>
          <a:ln w="9525">
            <a:noFill/>
            <a:miter lim="800000"/>
            <a:headEnd/>
            <a:tailEnd/>
          </a:ln>
          <a:effectLst>
            <a:prstShdw prst="shdw17" dist="17961" dir="2700000">
              <a:srgbClr val="7A7A99">
                <a:alpha val="74997"/>
              </a:srgbClr>
            </a:prstShdw>
          </a:effectLst>
        </p:spPr>
        <p:txBody>
          <a:bodyPr wrap="none" anchor="ctr"/>
          <a:lstStyle/>
          <a:p>
            <a:pPr algn="ctr"/>
            <a:r>
              <a:rPr lang="en-US" sz="2000" b="1">
                <a:latin typeface="Courier New" pitchFamily="49" charset="0"/>
              </a:rPr>
              <a:t>Registry</a:t>
            </a:r>
            <a:br>
              <a:rPr lang="en-US" sz="2000" b="1">
                <a:latin typeface="Courier New" pitchFamily="49" charset="0"/>
              </a:rPr>
            </a:br>
            <a:r>
              <a:rPr lang="en-US" sz="2000" b="1">
                <a:latin typeface="Courier New" pitchFamily="49" charset="0"/>
              </a:rPr>
              <a:t> ID</a:t>
            </a:r>
            <a:endParaRPr lang="en-US" sz="2000"/>
          </a:p>
        </p:txBody>
      </p:sp>
      <p:sp>
        <p:nvSpPr>
          <p:cNvPr id="7" name="Rectangle 5"/>
          <p:cNvSpPr>
            <a:spLocks noChangeArrowheads="1"/>
          </p:cNvSpPr>
          <p:nvPr/>
        </p:nvSpPr>
        <p:spPr bwMode="auto">
          <a:xfrm>
            <a:off x="2438400" y="2362200"/>
            <a:ext cx="1371600" cy="685800"/>
          </a:xfrm>
          <a:prstGeom prst="rect">
            <a:avLst/>
          </a:prstGeom>
          <a:solidFill>
            <a:srgbClr val="FFCC66"/>
          </a:solidFill>
          <a:ln w="9525">
            <a:noFill/>
            <a:miter lim="800000"/>
            <a:headEnd/>
            <a:tailEnd/>
          </a:ln>
          <a:effectLst>
            <a:prstShdw prst="shdw17" dist="17961" dir="2700000">
              <a:srgbClr val="997A3D">
                <a:alpha val="74997"/>
              </a:srgbClr>
            </a:prstShdw>
          </a:effectLst>
        </p:spPr>
        <p:txBody>
          <a:bodyPr wrap="none" anchor="ctr"/>
          <a:lstStyle/>
          <a:p>
            <a:pPr algn="ctr"/>
            <a:r>
              <a:rPr lang="en-US" altLang="en-US" sz="2000" b="1">
                <a:latin typeface="Courier New" pitchFamily="49" charset="0"/>
              </a:rPr>
              <a:t>Provider </a:t>
            </a:r>
            <a:br>
              <a:rPr lang="en-US" altLang="en-US" sz="2000" b="1">
                <a:latin typeface="Courier New" pitchFamily="49" charset="0"/>
              </a:rPr>
            </a:br>
            <a:r>
              <a:rPr lang="en-US" altLang="en-US" sz="2000" b="1">
                <a:latin typeface="Courier New" pitchFamily="49" charset="0"/>
              </a:rPr>
              <a:t>ID</a:t>
            </a:r>
            <a:endParaRPr lang="en-US" altLang="en-US" sz="2000"/>
          </a:p>
        </p:txBody>
      </p:sp>
      <p:sp>
        <p:nvSpPr>
          <p:cNvPr id="8" name="Rectangle 6"/>
          <p:cNvSpPr>
            <a:spLocks noChangeArrowheads="1"/>
          </p:cNvSpPr>
          <p:nvPr/>
        </p:nvSpPr>
        <p:spPr bwMode="auto">
          <a:xfrm>
            <a:off x="457200" y="2362200"/>
            <a:ext cx="609600" cy="685800"/>
          </a:xfrm>
          <a:prstGeom prst="rect">
            <a:avLst/>
          </a:prstGeom>
          <a:solidFill>
            <a:schemeClr val="accent1"/>
          </a:solidFill>
          <a:ln w="9525">
            <a:noFill/>
            <a:miter lim="800000"/>
            <a:headEnd/>
            <a:tailEnd/>
          </a:ln>
          <a:effectLst>
            <a:prstShdw prst="shdw17" dist="17961" dir="2700000">
              <a:srgbClr val="007A5C">
                <a:alpha val="74997"/>
              </a:srgbClr>
            </a:prstShdw>
          </a:effectLst>
        </p:spPr>
        <p:txBody>
          <a:bodyPr wrap="none" anchor="ctr"/>
          <a:lstStyle/>
          <a:p>
            <a:pPr algn="ctr"/>
            <a:r>
              <a:rPr lang="en-US" sz="2000" b="1">
                <a:latin typeface="Courier New" pitchFamily="49" charset="0"/>
              </a:rPr>
              <a:t>010</a:t>
            </a:r>
            <a:endParaRPr lang="en-US" sz="2000"/>
          </a:p>
        </p:txBody>
      </p:sp>
      <p:sp>
        <p:nvSpPr>
          <p:cNvPr id="9" name="Rectangle 7"/>
          <p:cNvSpPr>
            <a:spLocks noChangeArrowheads="1"/>
          </p:cNvSpPr>
          <p:nvPr/>
        </p:nvSpPr>
        <p:spPr bwMode="auto">
          <a:xfrm>
            <a:off x="3810000" y="2362200"/>
            <a:ext cx="1600200" cy="685800"/>
          </a:xfrm>
          <a:prstGeom prst="rect">
            <a:avLst/>
          </a:prstGeom>
          <a:solidFill>
            <a:srgbClr val="FF6B6B"/>
          </a:solidFill>
          <a:ln w="9525">
            <a:noFill/>
            <a:miter lim="800000"/>
            <a:headEnd/>
            <a:tailEnd/>
          </a:ln>
          <a:effectLst>
            <a:prstShdw prst="shdw17" dist="17961" dir="2700000">
              <a:srgbClr val="994040">
                <a:alpha val="74997"/>
              </a:srgbClr>
            </a:prstShdw>
          </a:effectLst>
        </p:spPr>
        <p:txBody>
          <a:bodyPr wrap="none" anchor="ctr"/>
          <a:lstStyle/>
          <a:p>
            <a:pPr algn="ctr"/>
            <a:r>
              <a:rPr lang="en-US" altLang="en-US" sz="2000" b="1">
                <a:latin typeface="Courier New" pitchFamily="49" charset="0"/>
              </a:rPr>
              <a:t> Subscriber </a:t>
            </a:r>
            <a:br>
              <a:rPr lang="en-US" altLang="en-US" sz="2000" b="1">
                <a:latin typeface="Courier New" pitchFamily="49" charset="0"/>
              </a:rPr>
            </a:br>
            <a:r>
              <a:rPr lang="en-US" altLang="en-US" sz="2000" b="1">
                <a:latin typeface="Courier New" pitchFamily="49" charset="0"/>
              </a:rPr>
              <a:t>ID</a:t>
            </a:r>
            <a:endParaRPr lang="en-US" altLang="en-US" sz="2000"/>
          </a:p>
        </p:txBody>
      </p:sp>
      <p:sp>
        <p:nvSpPr>
          <p:cNvPr id="10" name="Rectangle 8"/>
          <p:cNvSpPr>
            <a:spLocks noChangeArrowheads="1"/>
          </p:cNvSpPr>
          <p:nvPr/>
        </p:nvSpPr>
        <p:spPr bwMode="auto">
          <a:xfrm>
            <a:off x="6934200" y="2362200"/>
            <a:ext cx="1676400" cy="685800"/>
          </a:xfrm>
          <a:prstGeom prst="rect">
            <a:avLst/>
          </a:prstGeom>
          <a:solidFill>
            <a:srgbClr val="FFCCCC"/>
          </a:solidFill>
          <a:ln w="9525">
            <a:noFill/>
            <a:miter lim="800000"/>
            <a:headEnd/>
            <a:tailEnd/>
          </a:ln>
          <a:effectLst>
            <a:prstShdw prst="shdw17" dist="17961" dir="2700000">
              <a:srgbClr val="997A7A">
                <a:alpha val="74997"/>
              </a:srgbClr>
            </a:prstShdw>
          </a:effectLst>
        </p:spPr>
        <p:txBody>
          <a:bodyPr wrap="none" anchor="ctr"/>
          <a:lstStyle/>
          <a:p>
            <a:pPr algn="ctr"/>
            <a:r>
              <a:rPr lang="en-US" altLang="en-US" sz="2000" b="1">
                <a:latin typeface="Courier New" pitchFamily="49" charset="0"/>
              </a:rPr>
              <a:t>Interface </a:t>
            </a:r>
            <a:br>
              <a:rPr lang="en-US" altLang="en-US" sz="2000" b="1">
                <a:latin typeface="Courier New" pitchFamily="49" charset="0"/>
              </a:rPr>
            </a:br>
            <a:r>
              <a:rPr lang="en-US" altLang="en-US" sz="2000" b="1">
                <a:latin typeface="Courier New" pitchFamily="49" charset="0"/>
              </a:rPr>
              <a:t>ID</a:t>
            </a:r>
            <a:endParaRPr lang="en-US" altLang="en-US" sz="2000"/>
          </a:p>
        </p:txBody>
      </p:sp>
      <p:sp>
        <p:nvSpPr>
          <p:cNvPr id="11" name="Rectangle 9"/>
          <p:cNvSpPr>
            <a:spLocks noChangeArrowheads="1"/>
          </p:cNvSpPr>
          <p:nvPr/>
        </p:nvSpPr>
        <p:spPr bwMode="auto">
          <a:xfrm>
            <a:off x="5410200" y="2362200"/>
            <a:ext cx="1524000" cy="685800"/>
          </a:xfrm>
          <a:prstGeom prst="rect">
            <a:avLst/>
          </a:prstGeom>
          <a:solidFill>
            <a:srgbClr val="FF9900"/>
          </a:solidFill>
          <a:ln w="9525">
            <a:noFill/>
            <a:miter lim="800000"/>
            <a:headEnd/>
            <a:tailEnd/>
          </a:ln>
          <a:effectLst>
            <a:prstShdw prst="shdw17" dist="17961" dir="2700000">
              <a:srgbClr val="995C00">
                <a:alpha val="74997"/>
              </a:srgbClr>
            </a:prstShdw>
          </a:effectLst>
        </p:spPr>
        <p:txBody>
          <a:bodyPr wrap="none" anchor="ctr"/>
          <a:lstStyle/>
          <a:p>
            <a:pPr algn="ctr"/>
            <a:r>
              <a:rPr lang="en-US" altLang="en-US" sz="2000" b="1">
                <a:latin typeface="Courier New" pitchFamily="49" charset="0"/>
              </a:rPr>
              <a:t>Subnetwork</a:t>
            </a:r>
            <a:br>
              <a:rPr lang="en-US" altLang="en-US" sz="2000" b="1">
                <a:latin typeface="Courier New" pitchFamily="49" charset="0"/>
              </a:rPr>
            </a:br>
            <a:r>
              <a:rPr lang="en-US" altLang="en-US" sz="2000" b="1">
                <a:latin typeface="Courier New" pitchFamily="49" charset="0"/>
              </a:rPr>
              <a:t>ID</a:t>
            </a:r>
            <a:endParaRPr lang="en-US" altLang="en-US" sz="20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Text Box 2"/>
          <p:cNvSpPr txBox="1">
            <a:spLocks noChangeArrowheads="1"/>
          </p:cNvSpPr>
          <p:nvPr/>
        </p:nvSpPr>
        <p:spPr bwMode="auto">
          <a:xfrm>
            <a:off x="2463403" y="304800"/>
            <a:ext cx="37426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smtClean="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Next </a:t>
            </a:r>
            <a:r>
              <a:rPr lang="en-US" altLang="en-US" sz="2000" i="1" dirty="0">
                <a:latin typeface="Times New Roman" panose="02020603050405020304" pitchFamily="18" charset="0"/>
              </a:rPr>
              <a:t>header codes for IPv6</a:t>
            </a:r>
          </a:p>
        </p:txBody>
      </p:sp>
      <p:pic>
        <p:nvPicPr>
          <p:cNvPr id="8919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150" y="685802"/>
            <a:ext cx="4449366" cy="532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122</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79314208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Text Box 2"/>
          <p:cNvSpPr txBox="1">
            <a:spLocks noChangeArrowheads="1"/>
          </p:cNvSpPr>
          <p:nvPr/>
        </p:nvSpPr>
        <p:spPr bwMode="auto">
          <a:xfrm>
            <a:off x="1371601" y="457200"/>
            <a:ext cx="62642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Comparison </a:t>
            </a:r>
            <a:r>
              <a:rPr lang="en-US" altLang="en-US" sz="2000" i="1" dirty="0">
                <a:latin typeface="Times New Roman" panose="02020603050405020304" pitchFamily="18" charset="0"/>
              </a:rPr>
              <a:t>between IPv4 and IPv6 packet headers</a:t>
            </a:r>
          </a:p>
        </p:txBody>
      </p:sp>
      <p:pic>
        <p:nvPicPr>
          <p:cNvPr id="89498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914400"/>
            <a:ext cx="7407585"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123</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21811464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124</a:t>
            </a:fld>
            <a:endParaRPr lang="en-US"/>
          </a:p>
        </p:txBody>
      </p:sp>
      <p:sp>
        <p:nvSpPr>
          <p:cNvPr id="5" name="Content Placeholder 4"/>
          <p:cNvSpPr>
            <a:spLocks noGrp="1"/>
          </p:cNvSpPr>
          <p:nvPr>
            <p:ph sz="quarter" idx="1"/>
          </p:nvPr>
        </p:nvSpPr>
        <p:spPr>
          <a:xfrm>
            <a:off x="3429000" y="2971800"/>
            <a:ext cx="2743200" cy="838200"/>
          </a:xfrm>
        </p:spPr>
        <p:txBody>
          <a:bodyPr>
            <a:noAutofit/>
          </a:bodyPr>
          <a:lstStyle/>
          <a:p>
            <a:pPr>
              <a:buNone/>
            </a:pPr>
            <a:r>
              <a:rPr lang="en-US" sz="4800" dirty="0" smtClean="0">
                <a:solidFill>
                  <a:schemeClr val="accent1"/>
                </a:solidFill>
              </a:rPr>
              <a:t>Thank You</a:t>
            </a:r>
            <a:endParaRPr lang="en-US" sz="4800" dirty="0">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1" y="-152400"/>
            <a:ext cx="5379098" cy="1143000"/>
          </a:xfrm>
        </p:spPr>
        <p:txBody>
          <a:bodyPr>
            <a:normAutofit/>
          </a:bodyPr>
          <a:lstStyle/>
          <a:p>
            <a:r>
              <a:rPr lang="en-US" altLang="en-US" dirty="0" smtClean="0"/>
              <a:t>2.2 Flooding</a:t>
            </a:r>
            <a:endParaRPr lang="en-US" dirty="0"/>
          </a:p>
        </p:txBody>
      </p:sp>
      <p:sp>
        <p:nvSpPr>
          <p:cNvPr id="5" name="Content Placeholder 4"/>
          <p:cNvSpPr>
            <a:spLocks noGrp="1"/>
          </p:cNvSpPr>
          <p:nvPr>
            <p:ph idx="1"/>
          </p:nvPr>
        </p:nvSpPr>
        <p:spPr>
          <a:xfrm>
            <a:off x="381000" y="1143000"/>
            <a:ext cx="8552688" cy="5249214"/>
          </a:xfrm>
        </p:spPr>
        <p:txBody>
          <a:bodyPr>
            <a:normAutofit fontScale="92500" lnSpcReduction="20000"/>
          </a:bodyPr>
          <a:lstStyle/>
          <a:p>
            <a:pPr algn="just"/>
            <a:r>
              <a:rPr lang="en-US" altLang="en-US" dirty="0" smtClean="0"/>
              <a:t>It is static routing algorithm.</a:t>
            </a:r>
          </a:p>
          <a:p>
            <a:pPr algn="just"/>
            <a:r>
              <a:rPr lang="en-US" altLang="en-US" dirty="0" smtClean="0"/>
              <a:t>Each router must have details of adjacent router.</a:t>
            </a:r>
          </a:p>
          <a:p>
            <a:pPr algn="just"/>
            <a:r>
              <a:rPr lang="en-US" altLang="en-US" dirty="0" smtClean="0"/>
              <a:t>Sends data packet to all router except the one form where data come.</a:t>
            </a:r>
          </a:p>
          <a:p>
            <a:pPr algn="just"/>
            <a:r>
              <a:rPr lang="en-US" altLang="en-US" dirty="0" smtClean="0"/>
              <a:t>Many duplicate packet will be arrived at destination end to eliminate this use counters at hops</a:t>
            </a:r>
          </a:p>
          <a:p>
            <a:pPr algn="just"/>
            <a:r>
              <a:rPr lang="en-US" altLang="en-US" dirty="0" smtClean="0"/>
              <a:t>Problem: duplicates</a:t>
            </a:r>
          </a:p>
          <a:p>
            <a:pPr algn="just"/>
            <a:r>
              <a:rPr lang="en-US" altLang="en-US" dirty="0" smtClean="0"/>
              <a:t>Constraining </a:t>
            </a:r>
            <a:r>
              <a:rPr lang="en-US" altLang="en-US" dirty="0"/>
              <a:t>the flood:</a:t>
            </a:r>
          </a:p>
          <a:p>
            <a:pPr lvl="1" algn="just"/>
            <a:r>
              <a:rPr lang="en-US" altLang="en-US" u="sng" dirty="0" smtClean="0"/>
              <a:t>Sequencing</a:t>
            </a:r>
            <a:r>
              <a:rPr lang="en-US" altLang="en-US" dirty="0" smtClean="0"/>
              <a:t> – Each </a:t>
            </a:r>
            <a:r>
              <a:rPr lang="en-US" altLang="en-US" dirty="0"/>
              <a:t>packet is uniquely numbered at the source.</a:t>
            </a:r>
          </a:p>
          <a:p>
            <a:pPr lvl="1" algn="just"/>
            <a:r>
              <a:rPr lang="en-US" altLang="en-US" u="sng" dirty="0" smtClean="0"/>
              <a:t>Hop count</a:t>
            </a:r>
            <a:r>
              <a:rPr lang="en-US" altLang="en-US" dirty="0"/>
              <a:t> </a:t>
            </a:r>
            <a:r>
              <a:rPr lang="en-US" altLang="en-US" dirty="0" smtClean="0"/>
              <a:t>– Each </a:t>
            </a:r>
            <a:r>
              <a:rPr lang="en-US" altLang="en-US" dirty="0"/>
              <a:t>time a node passes on a packet, it decrements </a:t>
            </a:r>
            <a:r>
              <a:rPr lang="en-US" altLang="en-US" dirty="0" smtClean="0"/>
              <a:t>the value </a:t>
            </a:r>
            <a:r>
              <a:rPr lang="en-US" altLang="en-US" dirty="0"/>
              <a:t>by one</a:t>
            </a:r>
            <a:r>
              <a:rPr lang="en-US" altLang="en-US" dirty="0" smtClean="0"/>
              <a:t>.  When its value becomes ‘0’, </a:t>
            </a:r>
            <a:r>
              <a:rPr lang="en-US" altLang="en-US" dirty="0"/>
              <a:t>the packet is </a:t>
            </a:r>
            <a:r>
              <a:rPr lang="en-US" altLang="en-US" dirty="0" smtClean="0"/>
              <a:t>discarded. Hop count is equal to total numbers of node from source to destination.</a:t>
            </a:r>
          </a:p>
          <a:p>
            <a:pPr lvl="1" algn="just"/>
            <a:r>
              <a:rPr lang="en-US" altLang="en-US" u="sng" dirty="0" smtClean="0"/>
              <a:t>Selective flooding</a:t>
            </a:r>
            <a:r>
              <a:rPr lang="en-US" altLang="en-US" dirty="0" smtClean="0"/>
              <a:t> – Exclude </a:t>
            </a:r>
            <a:r>
              <a:rPr lang="en-US" altLang="en-US" dirty="0"/>
              <a:t>unreasonable </a:t>
            </a:r>
            <a:r>
              <a:rPr lang="en-US" altLang="en-US" dirty="0" smtClean="0"/>
              <a:t>links</a:t>
            </a:r>
            <a:endParaRPr lang="en-US" alt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4974897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152400"/>
            <a:ext cx="5467802" cy="1143000"/>
          </a:xfrm>
        </p:spPr>
        <p:txBody>
          <a:bodyPr>
            <a:normAutofit/>
          </a:bodyPr>
          <a:lstStyle/>
          <a:p>
            <a:r>
              <a:rPr lang="en-US" altLang="en-US" dirty="0" smtClean="0"/>
              <a:t>Flooding Example</a:t>
            </a:r>
            <a:endParaRPr lang="en-US" dirty="0"/>
          </a:p>
        </p:txBody>
      </p:sp>
      <p:pic>
        <p:nvPicPr>
          <p:cNvPr id="3" name="Picture 2"/>
          <p:cNvPicPr>
            <a:picLocks noChangeAspect="1"/>
          </p:cNvPicPr>
          <p:nvPr/>
        </p:nvPicPr>
        <p:blipFill>
          <a:blip r:embed="rId3"/>
          <a:stretch>
            <a:fillRect/>
          </a:stretch>
        </p:blipFill>
        <p:spPr>
          <a:xfrm>
            <a:off x="1033530" y="989058"/>
            <a:ext cx="8110470" cy="5777671"/>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94869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52400"/>
            <a:ext cx="6857999" cy="1143000"/>
          </a:xfrm>
        </p:spPr>
        <p:txBody>
          <a:bodyPr>
            <a:normAutofit/>
          </a:bodyPr>
          <a:lstStyle/>
          <a:p>
            <a:r>
              <a:rPr lang="en-US" altLang="en-US" dirty="0" smtClean="0"/>
              <a:t>2.3 Distance Vector Routing</a:t>
            </a:r>
            <a:endParaRPr lang="en-US" dirty="0"/>
          </a:p>
        </p:txBody>
      </p:sp>
      <p:sp>
        <p:nvSpPr>
          <p:cNvPr id="5" name="Content Placeholder 4"/>
          <p:cNvSpPr>
            <a:spLocks noGrp="1"/>
          </p:cNvSpPr>
          <p:nvPr>
            <p:ph idx="1"/>
          </p:nvPr>
        </p:nvSpPr>
        <p:spPr>
          <a:xfrm>
            <a:off x="381000" y="1143000"/>
            <a:ext cx="8552688" cy="5249214"/>
          </a:xfrm>
        </p:spPr>
        <p:txBody>
          <a:bodyPr>
            <a:normAutofit lnSpcReduction="10000"/>
          </a:bodyPr>
          <a:lstStyle/>
          <a:p>
            <a:pPr algn="just"/>
            <a:r>
              <a:rPr lang="en-US" altLang="en-US" dirty="0" smtClean="0"/>
              <a:t>It is dynamic routing (adaptive) algorithm.</a:t>
            </a:r>
          </a:p>
          <a:p>
            <a:pPr algn="just"/>
            <a:r>
              <a:rPr lang="en-US" altLang="en-US" dirty="0" smtClean="0"/>
              <a:t>In this algorithm each router maintain routing table. This tables are updated by exchanging information with the neighbors.</a:t>
            </a:r>
          </a:p>
          <a:p>
            <a:pPr algn="just"/>
            <a:r>
              <a:rPr lang="en-US" altLang="en-US" dirty="0" smtClean="0"/>
              <a:t>It is also known as </a:t>
            </a:r>
            <a:r>
              <a:rPr lang="en-US" altLang="en-US" b="1" dirty="0" smtClean="0"/>
              <a:t>bell men ford </a:t>
            </a:r>
            <a:r>
              <a:rPr lang="en-US" altLang="en-US" dirty="0" smtClean="0"/>
              <a:t>and </a:t>
            </a:r>
            <a:r>
              <a:rPr lang="en-US" altLang="en-US" b="1" dirty="0" smtClean="0"/>
              <a:t>ford-</a:t>
            </a:r>
            <a:r>
              <a:rPr lang="en-US" altLang="en-US" b="1" dirty="0" err="1" smtClean="0"/>
              <a:t>fulkerson</a:t>
            </a:r>
            <a:r>
              <a:rPr lang="en-US" altLang="en-US" dirty="0" smtClean="0"/>
              <a:t> algorithm.</a:t>
            </a:r>
          </a:p>
          <a:p>
            <a:pPr algn="just"/>
            <a:r>
              <a:rPr lang="en-US" dirty="0" smtClean="0"/>
              <a:t>In distance vector routing, each router maintains a routing table indexed by, and containing one entry for, each router in the subnet. This entry contains two parts: the preferred outgoing line to use for that destination and an estimate of the time or distance to that destination.</a:t>
            </a:r>
          </a:p>
          <a:p>
            <a:pPr algn="just"/>
            <a:r>
              <a:rPr lang="en-US" dirty="0" smtClean="0"/>
              <a:t>Metric is hop, queue and delay.</a:t>
            </a:r>
          </a:p>
          <a:p>
            <a:pPr algn="just"/>
            <a:endParaRPr lang="en-US" dirty="0" smtClean="0"/>
          </a:p>
          <a:p>
            <a:pPr algn="just"/>
            <a:endParaRPr lang="en-US" altLang="en-US" dirty="0" smtClean="0"/>
          </a:p>
          <a:p>
            <a:pPr algn="just"/>
            <a:endParaRPr lang="en-US" alt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4974897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52400"/>
            <a:ext cx="6857999" cy="1143000"/>
          </a:xfrm>
        </p:spPr>
        <p:txBody>
          <a:bodyPr>
            <a:normAutofit/>
          </a:bodyPr>
          <a:lstStyle/>
          <a:p>
            <a:r>
              <a:rPr lang="en-US" altLang="en-US" dirty="0" smtClean="0"/>
              <a:t>2.3 Distance Vector Routing</a:t>
            </a:r>
            <a:endParaRPr lang="en-US" dirty="0"/>
          </a:p>
        </p:txBody>
      </p:sp>
      <p:sp>
        <p:nvSpPr>
          <p:cNvPr id="5" name="Content Placeholder 4"/>
          <p:cNvSpPr>
            <a:spLocks noGrp="1"/>
          </p:cNvSpPr>
          <p:nvPr>
            <p:ph idx="1"/>
          </p:nvPr>
        </p:nvSpPr>
        <p:spPr>
          <a:xfrm>
            <a:off x="381000" y="1143000"/>
            <a:ext cx="8552688" cy="5249214"/>
          </a:xfrm>
        </p:spPr>
        <p:txBody>
          <a:bodyPr>
            <a:normAutofit/>
          </a:bodyPr>
          <a:lstStyle/>
          <a:p>
            <a:pPr algn="just"/>
            <a:r>
              <a:rPr lang="en-US" altLang="en-US" dirty="0" smtClean="0"/>
              <a:t>It has three step: initialization, sharing, updating</a:t>
            </a:r>
          </a:p>
          <a:p>
            <a:pPr algn="just"/>
            <a:r>
              <a:rPr lang="en-US" dirty="0" smtClean="0"/>
              <a:t>During initialization each node know how to reach all other node which is immediately connected to it.</a:t>
            </a:r>
          </a:p>
          <a:p>
            <a:pPr algn="just"/>
            <a:r>
              <a:rPr lang="en-US" dirty="0" smtClean="0"/>
              <a:t>During sharing phase each node share their routing table to other node so other node can decide how to reach all the node which is not directly connected to it.</a:t>
            </a:r>
          </a:p>
          <a:p>
            <a:pPr algn="just"/>
            <a:r>
              <a:rPr lang="en-US" dirty="0" smtClean="0"/>
              <a:t>During updating phase each node update distance to the node which is not directly connected to it and add entry in third column (it will add entry of source node).</a:t>
            </a:r>
          </a:p>
          <a:p>
            <a:pPr algn="just"/>
            <a:r>
              <a:rPr lang="en-US" dirty="0" smtClean="0"/>
              <a:t>Node will create modified table from neighbor node and compare with old one and keeps the shortest one.</a:t>
            </a:r>
          </a:p>
          <a:p>
            <a:pPr algn="just"/>
            <a:endParaRPr lang="en-US" dirty="0" smtClean="0"/>
          </a:p>
          <a:p>
            <a:pPr algn="just"/>
            <a:endParaRPr lang="en-US" altLang="en-US" dirty="0" smtClean="0"/>
          </a:p>
          <a:p>
            <a:pPr algn="just"/>
            <a:endParaRPr lang="en-US" alt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4974897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52400"/>
            <a:ext cx="6857999" cy="1143000"/>
          </a:xfrm>
        </p:spPr>
        <p:txBody>
          <a:bodyPr>
            <a:normAutofit/>
          </a:bodyPr>
          <a:lstStyle/>
          <a:p>
            <a:r>
              <a:rPr lang="en-US" altLang="en-US" dirty="0" smtClean="0"/>
              <a:t>2.3 Distance Vector Routing</a:t>
            </a:r>
            <a:endParaRPr lang="en-US" dirty="0"/>
          </a:p>
        </p:txBody>
      </p:sp>
      <p:sp>
        <p:nvSpPr>
          <p:cNvPr id="5" name="Content Placeholder 4"/>
          <p:cNvSpPr>
            <a:spLocks noGrp="1"/>
          </p:cNvSpPr>
          <p:nvPr>
            <p:ph idx="1"/>
          </p:nvPr>
        </p:nvSpPr>
        <p:spPr>
          <a:xfrm>
            <a:off x="381000" y="1143000"/>
            <a:ext cx="8552688" cy="5249214"/>
          </a:xfrm>
        </p:spPr>
        <p:txBody>
          <a:bodyPr>
            <a:normAutofit/>
          </a:bodyPr>
          <a:lstStyle/>
          <a:p>
            <a:pPr algn="just"/>
            <a:r>
              <a:rPr lang="en-US" altLang="en-US" dirty="0" smtClean="0"/>
              <a:t>When to share?</a:t>
            </a:r>
          </a:p>
          <a:p>
            <a:pPr algn="just"/>
            <a:r>
              <a:rPr lang="en-US" dirty="0" smtClean="0"/>
              <a:t>Periodic update: a node sends its routing table, normally every 30s, in a periodic update.</a:t>
            </a:r>
          </a:p>
          <a:p>
            <a:pPr algn="just"/>
            <a:r>
              <a:rPr lang="en-US" dirty="0" smtClean="0"/>
              <a:t>Triggered update: a node sends its two column routing table to its neighbors anytime there is a change in its routing table. This is called triggered update.</a:t>
            </a:r>
          </a:p>
          <a:p>
            <a:pPr lvl="1" algn="just"/>
            <a:r>
              <a:rPr lang="en-US" dirty="0" smtClean="0"/>
              <a:t>A node receives a table from a neighbor, resulting in changes in its own table after updating.</a:t>
            </a:r>
          </a:p>
          <a:p>
            <a:pPr lvl="1" algn="just"/>
            <a:r>
              <a:rPr lang="en-US" dirty="0" smtClean="0"/>
              <a:t>A node detects some failure in the neighboring links which results in a distance change to infinity.</a:t>
            </a:r>
          </a:p>
          <a:p>
            <a:pPr lvl="1" algn="just"/>
            <a:endParaRPr lang="en-US" dirty="0" smtClean="0"/>
          </a:p>
          <a:p>
            <a:pPr algn="just"/>
            <a:endParaRPr lang="en-US" altLang="en-US" dirty="0" smtClean="0"/>
          </a:p>
          <a:p>
            <a:pPr algn="just"/>
            <a:endParaRPr lang="en-US" alt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4974897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5"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8996" name="Text Box 4"/>
          <p:cNvSpPr txBox="1">
            <a:spLocks noChangeArrowheads="1"/>
          </p:cNvSpPr>
          <p:nvPr/>
        </p:nvSpPr>
        <p:spPr bwMode="auto">
          <a:xfrm>
            <a:off x="1371600" y="381000"/>
            <a:ext cx="41618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Distance </a:t>
            </a:r>
            <a:r>
              <a:rPr lang="en-US" altLang="en-US" sz="2000" i="1" dirty="0">
                <a:latin typeface="Times New Roman" panose="02020603050405020304" pitchFamily="18" charset="0"/>
              </a:rPr>
              <a:t>vector routing tables</a:t>
            </a:r>
          </a:p>
        </p:txBody>
      </p:sp>
      <p:pic>
        <p:nvPicPr>
          <p:cNvPr id="110899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853" y="1447802"/>
            <a:ext cx="6109097" cy="440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18</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8655264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3"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11044" name="Text Box 4"/>
          <p:cNvSpPr txBox="1">
            <a:spLocks noChangeArrowheads="1"/>
          </p:cNvSpPr>
          <p:nvPr/>
        </p:nvSpPr>
        <p:spPr bwMode="auto">
          <a:xfrm>
            <a:off x="1371600" y="381000"/>
            <a:ext cx="61672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Initialization </a:t>
            </a:r>
            <a:r>
              <a:rPr lang="en-US" altLang="en-US" sz="2000" i="1" dirty="0">
                <a:latin typeface="Times New Roman" panose="02020603050405020304" pitchFamily="18" charset="0"/>
              </a:rPr>
              <a:t>of tables in distance vector routing</a:t>
            </a:r>
          </a:p>
        </p:txBody>
      </p:sp>
      <p:pic>
        <p:nvPicPr>
          <p:cNvPr id="11110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853" y="1463677"/>
            <a:ext cx="6109097" cy="440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8965042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7772400" cy="1143000"/>
          </a:xfrm>
        </p:spPr>
        <p:txBody>
          <a:bodyPr/>
          <a:lstStyle/>
          <a:p>
            <a:r>
              <a:rPr lang="en-US" dirty="0" smtClean="0"/>
              <a:t>Outline</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
        <p:nvSpPr>
          <p:cNvPr id="5" name="Content Placeholder 4"/>
          <p:cNvSpPr>
            <a:spLocks noGrp="1"/>
          </p:cNvSpPr>
          <p:nvPr>
            <p:ph sz="quarter" idx="1"/>
          </p:nvPr>
        </p:nvSpPr>
        <p:spPr>
          <a:xfrm>
            <a:off x="533400" y="1447800"/>
            <a:ext cx="8305800" cy="4572000"/>
          </a:xfrm>
        </p:spPr>
        <p:txBody>
          <a:bodyPr/>
          <a:lstStyle/>
          <a:p>
            <a:pPr algn="just"/>
            <a:r>
              <a:rPr lang="en-US" dirty="0" smtClean="0"/>
              <a:t>Design Issues</a:t>
            </a:r>
          </a:p>
          <a:p>
            <a:pPr algn="just"/>
            <a:r>
              <a:rPr lang="en-US" dirty="0" smtClean="0"/>
              <a:t>Routing Algorithms: Shortest Path routing, Flooding, Distance vector routing, Link state routing, Broadcast, multicast routing</a:t>
            </a:r>
          </a:p>
          <a:p>
            <a:pPr algn="just"/>
            <a:r>
              <a:rPr lang="en-US" dirty="0" smtClean="0"/>
              <a:t>Congestion Control Algorithms</a:t>
            </a:r>
          </a:p>
          <a:p>
            <a:pPr algn="just"/>
            <a:r>
              <a:rPr lang="en-US" dirty="0" smtClean="0"/>
              <a:t>Quality of Service, Internetworking</a:t>
            </a:r>
          </a:p>
          <a:p>
            <a:pPr algn="just"/>
            <a:r>
              <a:rPr lang="en-US" dirty="0" smtClean="0"/>
              <a:t>IPv4 and IPv6.</a:t>
            </a:r>
          </a:p>
          <a:p>
            <a:pPr algn="just"/>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1"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13092" name="Text Box 4"/>
          <p:cNvSpPr txBox="1">
            <a:spLocks noChangeArrowheads="1"/>
          </p:cNvSpPr>
          <p:nvPr/>
        </p:nvSpPr>
        <p:spPr bwMode="auto">
          <a:xfrm>
            <a:off x="1371600" y="381000"/>
            <a:ext cx="47244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Updating </a:t>
            </a:r>
            <a:r>
              <a:rPr lang="en-US" altLang="en-US" sz="2000" i="1" dirty="0">
                <a:latin typeface="Times New Roman" panose="02020603050405020304" pitchFamily="18" charset="0"/>
              </a:rPr>
              <a:t>in distance vector routing</a:t>
            </a:r>
          </a:p>
        </p:txBody>
      </p:sp>
      <p:pic>
        <p:nvPicPr>
          <p:cNvPr id="11130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1" y="1928815"/>
            <a:ext cx="4655344" cy="363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20</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4642780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52400"/>
            <a:ext cx="8686800" cy="1143000"/>
          </a:xfrm>
        </p:spPr>
        <p:txBody>
          <a:bodyPr>
            <a:normAutofit fontScale="90000"/>
          </a:bodyPr>
          <a:lstStyle/>
          <a:p>
            <a:r>
              <a:rPr lang="en-US" altLang="en-US" dirty="0" smtClean="0">
                <a:latin typeface="Times New Roman" panose="02020603050405020304" pitchFamily="18" charset="0"/>
                <a:cs typeface="Times New Roman" panose="02020603050405020304" pitchFamily="18" charset="0"/>
              </a:rPr>
              <a:t>2.3 Distance Vector Routing Problem &amp;sol.</a:t>
            </a:r>
            <a:endParaRPr lang="en-US"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381000" y="1143000"/>
            <a:ext cx="8552688" cy="5249214"/>
          </a:xfrm>
        </p:spPr>
        <p:txBody>
          <a:bodyPr>
            <a:normAutofit fontScale="92500" lnSpcReduction="20000"/>
          </a:bodyPr>
          <a:lstStyle/>
          <a:p>
            <a:pPr algn="just"/>
            <a:r>
              <a:rPr lang="en-US" altLang="en-US" b="1" dirty="0" smtClean="0">
                <a:latin typeface="Times New Roman" panose="02020603050405020304" pitchFamily="18" charset="0"/>
                <a:cs typeface="Times New Roman" panose="02020603050405020304" pitchFamily="18" charset="0"/>
              </a:rPr>
              <a:t>Two Node instability:</a:t>
            </a:r>
          </a:p>
          <a:p>
            <a:pPr algn="just">
              <a:buFontTx/>
              <a:buChar char="-"/>
            </a:pPr>
            <a:r>
              <a:rPr lang="en-US" altLang="en-US" dirty="0" smtClean="0">
                <a:latin typeface="Times New Roman" panose="02020603050405020304" pitchFamily="18" charset="0"/>
                <a:cs typeface="Times New Roman" panose="02020603050405020304" pitchFamily="18" charset="0"/>
              </a:rPr>
              <a:t>If there are two node at the A and B who knows how to reach X at beginning. Now the link between A and X fails. Node A changes its table , if A can send its table to B </a:t>
            </a:r>
            <a:r>
              <a:rPr lang="en-US" altLang="en-US" dirty="0" err="1" smtClean="0">
                <a:latin typeface="Times New Roman" panose="02020603050405020304" pitchFamily="18" charset="0"/>
                <a:cs typeface="Times New Roman" panose="02020603050405020304" pitchFamily="18" charset="0"/>
              </a:rPr>
              <a:t>immediatelly</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everythin</a:t>
            </a:r>
            <a:r>
              <a:rPr lang="en-US" altLang="en-US" dirty="0" smtClean="0">
                <a:latin typeface="Times New Roman" panose="02020603050405020304" pitchFamily="18" charset="0"/>
                <a:cs typeface="Times New Roman" panose="02020603050405020304" pitchFamily="18" charset="0"/>
              </a:rPr>
              <a:t> is fine.</a:t>
            </a:r>
          </a:p>
          <a:p>
            <a:pPr lvl="1" algn="just">
              <a:buFontTx/>
              <a:buChar char="-"/>
            </a:pPr>
            <a:r>
              <a:rPr lang="en-US" altLang="en-US" dirty="0" smtClean="0">
                <a:latin typeface="Times New Roman" panose="02020603050405020304" pitchFamily="18" charset="0"/>
                <a:cs typeface="Times New Roman" panose="02020603050405020304" pitchFamily="18" charset="0"/>
              </a:rPr>
              <a:t>For ex.   X----A----B is connection </a:t>
            </a:r>
          </a:p>
          <a:p>
            <a:pPr algn="just">
              <a:buFontTx/>
              <a:buChar char="-"/>
            </a:pPr>
            <a:r>
              <a:rPr lang="en-US" altLang="en-US" dirty="0" smtClean="0">
                <a:latin typeface="Times New Roman" panose="02020603050405020304" pitchFamily="18" charset="0"/>
                <a:cs typeface="Times New Roman" panose="02020603050405020304" pitchFamily="18" charset="0"/>
              </a:rPr>
              <a:t>But if B sends its routing table to A it will create a problem , here A assumes that there is a path from B to X. now A send its routing table to B so cost of reaching X increases gradually until it reaches infinity.</a:t>
            </a:r>
          </a:p>
          <a:p>
            <a:pPr algn="just">
              <a:buFontTx/>
              <a:buChar char="-"/>
            </a:pPr>
            <a:r>
              <a:rPr lang="en-US" altLang="en-US" b="1" dirty="0" smtClean="0">
                <a:latin typeface="Times New Roman" panose="02020603050405020304" pitchFamily="18" charset="0"/>
                <a:cs typeface="Times New Roman" panose="02020603050405020304" pitchFamily="18" charset="0"/>
              </a:rPr>
              <a:t>Solution: </a:t>
            </a:r>
          </a:p>
          <a:p>
            <a:pPr algn="just">
              <a:buFontTx/>
              <a:buChar char="-"/>
            </a:pPr>
            <a:r>
              <a:rPr lang="en-US" altLang="en-US" b="1" dirty="0" smtClean="0">
                <a:latin typeface="Times New Roman" panose="02020603050405020304" pitchFamily="18" charset="0"/>
                <a:cs typeface="Times New Roman" panose="02020603050405020304" pitchFamily="18" charset="0"/>
              </a:rPr>
              <a:t>Defining Infinity:</a:t>
            </a:r>
          </a:p>
          <a:p>
            <a:pPr algn="just">
              <a:buFontTx/>
              <a:buChar char="-"/>
            </a:pPr>
            <a:r>
              <a:rPr lang="en-US" altLang="en-US" dirty="0" smtClean="0">
                <a:latin typeface="Times New Roman" panose="02020603050405020304" pitchFamily="18" charset="0"/>
                <a:cs typeface="Times New Roman" panose="02020603050405020304" pitchFamily="18" charset="0"/>
              </a:rPr>
              <a:t>Define distance between each node is 1 and 16 as infinity that means it cannot use for large system. The size of the network in each direction cannot exceed 15 hops.</a:t>
            </a:r>
          </a:p>
          <a:p>
            <a:pPr lvl="1" algn="just"/>
            <a:endParaRPr lang="en-US" dirty="0" smtClean="0">
              <a:latin typeface="Times New Roman" panose="02020603050405020304" pitchFamily="18" charset="0"/>
              <a:cs typeface="Times New Roman" panose="02020603050405020304" pitchFamily="18" charset="0"/>
            </a:endParaRPr>
          </a:p>
          <a:p>
            <a:pPr algn="just"/>
            <a:endParaRPr lang="en-US" altLang="en-US" dirty="0" smtClean="0">
              <a:latin typeface="Times New Roman" panose="02020603050405020304" pitchFamily="18" charset="0"/>
              <a:cs typeface="Times New Roman" panose="02020603050405020304" pitchFamily="18" charset="0"/>
            </a:endParaRPr>
          </a:p>
          <a:p>
            <a:pPr algn="just"/>
            <a:endParaRPr lang="en-US" alt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4974897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52400"/>
            <a:ext cx="7696200" cy="1143000"/>
          </a:xfrm>
        </p:spPr>
        <p:txBody>
          <a:bodyPr>
            <a:normAutofit fontScale="90000"/>
          </a:bodyPr>
          <a:lstStyle/>
          <a:p>
            <a:r>
              <a:rPr lang="en-US" altLang="en-US" dirty="0" smtClean="0">
                <a:latin typeface="Times New Roman" panose="02020603050405020304" pitchFamily="18" charset="0"/>
                <a:cs typeface="Times New Roman" panose="02020603050405020304" pitchFamily="18" charset="0"/>
              </a:rPr>
              <a:t>2.3 Distance Vector Routing solution</a:t>
            </a:r>
            <a:endParaRPr lang="en-US"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381000" y="1143000"/>
            <a:ext cx="8552688" cy="5249214"/>
          </a:xfrm>
        </p:spPr>
        <p:txBody>
          <a:bodyPr>
            <a:normAutofit/>
          </a:bodyPr>
          <a:lstStyle/>
          <a:p>
            <a:pPr algn="just"/>
            <a:r>
              <a:rPr lang="en-US" altLang="en-US" b="1" dirty="0" smtClean="0">
                <a:latin typeface="Times New Roman" panose="02020603050405020304" pitchFamily="18" charset="0"/>
                <a:cs typeface="Times New Roman" panose="02020603050405020304" pitchFamily="18" charset="0"/>
              </a:rPr>
              <a:t>Split Horizon:  </a:t>
            </a:r>
            <a:r>
              <a:rPr lang="en-US" altLang="en-US" dirty="0" smtClean="0">
                <a:latin typeface="Times New Roman" panose="02020603050405020304" pitchFamily="18" charset="0"/>
                <a:cs typeface="Times New Roman" panose="02020603050405020304" pitchFamily="18" charset="0"/>
              </a:rPr>
              <a:t>Another solution is called split horizon. If according to its table node B think that optimum path to reach X from A then it will not advertise this information to A. it comes from A.</a:t>
            </a:r>
          </a:p>
          <a:p>
            <a:pPr algn="just"/>
            <a:r>
              <a:rPr lang="en-US" altLang="en-US" b="1" dirty="0" smtClean="0">
                <a:latin typeface="Times New Roman" panose="02020603050405020304" pitchFamily="18" charset="0"/>
                <a:cs typeface="Times New Roman" panose="02020603050405020304" pitchFamily="18" charset="0"/>
              </a:rPr>
              <a:t>Split Horizon and poison reverse: </a:t>
            </a:r>
          </a:p>
          <a:p>
            <a:pPr algn="just"/>
            <a:r>
              <a:rPr lang="en-US" altLang="en-US" dirty="0" smtClean="0">
                <a:latin typeface="Times New Roman" panose="02020603050405020304" pitchFamily="18" charset="0"/>
                <a:cs typeface="Times New Roman" panose="02020603050405020304" pitchFamily="18" charset="0"/>
              </a:rPr>
              <a:t>The distance vector protocol uses a timer, and if there is no news about a route, the node deletes the route from its table. when node B in the previous scenario eliminate the route to X from its advertisement to A. here node B still advertise the value for X but with value as infinite that means value comes from A.</a:t>
            </a:r>
          </a:p>
          <a:p>
            <a:pPr lvl="1" algn="just"/>
            <a:endParaRPr lang="en-US" dirty="0" smtClean="0">
              <a:latin typeface="Times New Roman" panose="02020603050405020304" pitchFamily="18" charset="0"/>
              <a:cs typeface="Times New Roman" panose="02020603050405020304" pitchFamily="18" charset="0"/>
            </a:endParaRPr>
          </a:p>
          <a:p>
            <a:pPr algn="just"/>
            <a:endParaRPr lang="en-US" altLang="en-US" dirty="0" smtClean="0">
              <a:latin typeface="Times New Roman" panose="02020603050405020304" pitchFamily="18" charset="0"/>
              <a:cs typeface="Times New Roman" panose="02020603050405020304" pitchFamily="18" charset="0"/>
            </a:endParaRPr>
          </a:p>
          <a:p>
            <a:pPr algn="just"/>
            <a:endParaRPr lang="en-US" alt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4974897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52400"/>
            <a:ext cx="8458200" cy="1143000"/>
          </a:xfrm>
        </p:spPr>
        <p:txBody>
          <a:bodyPr>
            <a:normAutofit fontScale="90000"/>
          </a:bodyPr>
          <a:lstStyle/>
          <a:p>
            <a:r>
              <a:rPr lang="en-US" altLang="en-US" dirty="0" smtClean="0"/>
              <a:t>2.3 Distance Vector Routing </a:t>
            </a:r>
            <a:r>
              <a:rPr lang="en-US" altLang="en-US" dirty="0" err="1" smtClean="0"/>
              <a:t>prob</a:t>
            </a:r>
            <a:r>
              <a:rPr lang="en-US" altLang="en-US" dirty="0" smtClean="0"/>
              <a:t> &amp; sol.</a:t>
            </a:r>
            <a:endParaRPr lang="en-US" dirty="0"/>
          </a:p>
        </p:txBody>
      </p:sp>
      <p:sp>
        <p:nvSpPr>
          <p:cNvPr id="5" name="Content Placeholder 4"/>
          <p:cNvSpPr>
            <a:spLocks noGrp="1"/>
          </p:cNvSpPr>
          <p:nvPr>
            <p:ph idx="1"/>
          </p:nvPr>
        </p:nvSpPr>
        <p:spPr>
          <a:xfrm>
            <a:off x="381000" y="1143000"/>
            <a:ext cx="8552688" cy="5249214"/>
          </a:xfrm>
        </p:spPr>
        <p:txBody>
          <a:bodyPr>
            <a:normAutofit/>
          </a:bodyPr>
          <a:lstStyle/>
          <a:p>
            <a:pPr algn="just"/>
            <a:r>
              <a:rPr lang="en-US" altLang="en-US" b="1" dirty="0" smtClean="0"/>
              <a:t>Three node instability: </a:t>
            </a:r>
            <a:r>
              <a:rPr lang="en-US" altLang="en-US" dirty="0" smtClean="0"/>
              <a:t> in this case no guarantee of stability.</a:t>
            </a:r>
          </a:p>
          <a:p>
            <a:pPr algn="just">
              <a:buFontTx/>
              <a:buChar char="-"/>
            </a:pPr>
            <a:r>
              <a:rPr lang="en-US" altLang="en-US" dirty="0" smtClean="0"/>
              <a:t>X—A---B ----C-----A</a:t>
            </a:r>
          </a:p>
          <a:p>
            <a:pPr algn="just">
              <a:buFontTx/>
              <a:buChar char="-"/>
            </a:pPr>
            <a:r>
              <a:rPr lang="en-US" altLang="en-US" dirty="0" smtClean="0"/>
              <a:t>If X is not reachable node A send this to B and C , B will receive and update table but C will not receive so it assume that there is a path to X . C sends its routing table to B, B is fooled here so it update table there is a route from C, after a while B advertise to A and A will be fooled.</a:t>
            </a:r>
          </a:p>
          <a:p>
            <a:pPr algn="just">
              <a:buFontTx/>
              <a:buChar char="-"/>
            </a:pPr>
            <a:r>
              <a:rPr lang="en-US" altLang="en-US" dirty="0" smtClean="0"/>
              <a:t>Now loop continues.  The loop stops when the cost in each node reaches infinity.</a:t>
            </a:r>
          </a:p>
          <a:p>
            <a:pPr lvl="1" algn="just"/>
            <a:endParaRPr lang="en-US" dirty="0" smtClean="0"/>
          </a:p>
          <a:p>
            <a:pPr algn="just"/>
            <a:endParaRPr lang="en-US" altLang="en-US" dirty="0" smtClean="0"/>
          </a:p>
          <a:p>
            <a:pPr algn="just"/>
            <a:endParaRPr lang="en-US" alt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4974897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04801" y="-152400"/>
            <a:ext cx="6322136" cy="1143000"/>
          </a:xfrm>
        </p:spPr>
        <p:txBody>
          <a:bodyPr>
            <a:normAutofit/>
          </a:bodyPr>
          <a:lstStyle/>
          <a:p>
            <a:r>
              <a:rPr lang="en-US" altLang="en-US" dirty="0" smtClean="0"/>
              <a:t>2.4 Link </a:t>
            </a:r>
            <a:r>
              <a:rPr lang="en-US" altLang="en-US" dirty="0"/>
              <a:t>State Routing</a:t>
            </a:r>
          </a:p>
        </p:txBody>
      </p:sp>
      <p:sp>
        <p:nvSpPr>
          <p:cNvPr id="19459" name="Rectangle 3"/>
          <p:cNvSpPr>
            <a:spLocks noGrp="1" noChangeArrowheads="1"/>
          </p:cNvSpPr>
          <p:nvPr>
            <p:ph type="body" idx="1"/>
          </p:nvPr>
        </p:nvSpPr>
        <p:spPr>
          <a:xfrm>
            <a:off x="381000" y="1317627"/>
            <a:ext cx="8196330" cy="3641053"/>
          </a:xfrm>
        </p:spPr>
        <p:txBody>
          <a:bodyPr>
            <a:noAutofit/>
          </a:bodyPr>
          <a:lstStyle/>
          <a:p>
            <a:pPr>
              <a:buFontTx/>
              <a:buNone/>
            </a:pPr>
            <a:r>
              <a:rPr lang="en-US" altLang="en-US" dirty="0"/>
              <a:t>Each router must do the following:</a:t>
            </a:r>
          </a:p>
          <a:p>
            <a:pPr>
              <a:buFontTx/>
              <a:buAutoNum type="arabicPeriod"/>
            </a:pPr>
            <a:r>
              <a:rPr lang="en-US" altLang="en-US" dirty="0"/>
              <a:t>Discover its neighbors, learn their network address.</a:t>
            </a:r>
          </a:p>
          <a:p>
            <a:pPr>
              <a:buFontTx/>
              <a:buAutoNum type="arabicPeriod"/>
            </a:pPr>
            <a:r>
              <a:rPr lang="en-US" altLang="en-US" dirty="0"/>
              <a:t>Measure the delay or cost to each of its neighbors.</a:t>
            </a:r>
          </a:p>
          <a:p>
            <a:pPr>
              <a:buFontTx/>
              <a:buAutoNum type="arabicPeriod"/>
            </a:pPr>
            <a:r>
              <a:rPr lang="en-US" altLang="en-US" dirty="0"/>
              <a:t>Construct a packet telling all it has just learned.</a:t>
            </a:r>
          </a:p>
          <a:p>
            <a:pPr>
              <a:buFontTx/>
              <a:buAutoNum type="arabicPeriod"/>
            </a:pPr>
            <a:r>
              <a:rPr lang="en-US" altLang="en-US" dirty="0"/>
              <a:t>Send this packet to all other routers.</a:t>
            </a:r>
          </a:p>
          <a:p>
            <a:pPr>
              <a:buFontTx/>
              <a:buAutoNum type="arabicPeriod"/>
            </a:pPr>
            <a:r>
              <a:rPr lang="en-US" altLang="en-US" dirty="0"/>
              <a:t>Compute the shortest path to every other router</a:t>
            </a:r>
            <a:r>
              <a:rPr lang="en-US" altLang="en-US" dirty="0" smtClean="0"/>
              <a:t>.</a:t>
            </a:r>
          </a:p>
          <a:p>
            <a:pPr>
              <a:buFontTx/>
              <a:buAutoNum type="arabicPeriod"/>
            </a:pPr>
            <a:endParaRPr lang="en-US" altLang="en-US" dirty="0" smtClean="0"/>
          </a:p>
          <a:p>
            <a:pPr>
              <a:buNone/>
            </a:pPr>
            <a:r>
              <a:rPr lang="en-US" altLang="en-US" dirty="0" err="1" smtClean="0"/>
              <a:t>Dijkstra’s</a:t>
            </a:r>
            <a:r>
              <a:rPr lang="en-US" altLang="en-US" dirty="0" smtClean="0"/>
              <a:t> algorithm is run to find the shortest path to each routers.</a:t>
            </a:r>
            <a:endParaRPr lang="en-US" alt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5831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1143000"/>
          </a:xfrm>
        </p:spPr>
        <p:txBody>
          <a:bodyPr/>
          <a:lstStyle/>
          <a:p>
            <a:r>
              <a:rPr lang="en-US" dirty="0" smtClean="0"/>
              <a:t>1.Learning About the neighbors</a:t>
            </a:r>
            <a:endParaRPr lang="en-US" dirty="0"/>
          </a:p>
        </p:txBody>
      </p:sp>
      <p:sp>
        <p:nvSpPr>
          <p:cNvPr id="3" name="Footer Placeholder 2"/>
          <p:cNvSpPr>
            <a:spLocks noGrp="1"/>
          </p:cNvSpPr>
          <p:nvPr>
            <p:ph type="ftr" sz="quarter" idx="11"/>
          </p:nvPr>
        </p:nvSpPr>
        <p:spPr/>
        <p:txBody>
          <a:bodyPr/>
          <a:lstStyle/>
          <a:p>
            <a:r>
              <a:rPr lang="en-US" dirty="0" smtClean="0"/>
              <a:t>Prof. Vishal A. </a:t>
            </a:r>
            <a:r>
              <a:rPr lang="en-US" dirty="0" err="1" smtClean="0"/>
              <a:t>Polara</a:t>
            </a:r>
            <a:r>
              <a:rPr lang="en-US" dirty="0" smtClean="0"/>
              <a:t>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
        <p:nvSpPr>
          <p:cNvPr id="5" name="Content Placeholder 4"/>
          <p:cNvSpPr>
            <a:spLocks noGrp="1"/>
          </p:cNvSpPr>
          <p:nvPr>
            <p:ph sz="quarter" idx="1"/>
          </p:nvPr>
        </p:nvSpPr>
        <p:spPr>
          <a:xfrm>
            <a:off x="304800" y="1447800"/>
            <a:ext cx="8610600" cy="4572000"/>
          </a:xfrm>
        </p:spPr>
        <p:txBody>
          <a:bodyPr>
            <a:normAutofit/>
          </a:bodyPr>
          <a:lstStyle/>
          <a:p>
            <a:pPr algn="just"/>
            <a:r>
              <a:rPr lang="en-US" dirty="0" smtClean="0"/>
              <a:t>In this step router will learn about its neighbors.</a:t>
            </a:r>
          </a:p>
          <a:p>
            <a:pPr algn="just"/>
            <a:r>
              <a:rPr lang="en-US" dirty="0" smtClean="0"/>
              <a:t>It send hello message to all other node on point to point line. Then the router on the other end is expected to send back a reply telling who it is.</a:t>
            </a:r>
          </a:p>
          <a:p>
            <a:pPr algn="just"/>
            <a:r>
              <a:rPr lang="en-US" dirty="0" smtClean="0"/>
              <a:t>These names must be globally unique because when a distant router later hears that three routers are all connected to F, it is essential that it can determine whether all three mean the same F.</a:t>
            </a:r>
          </a:p>
          <a:p>
            <a:pPr algn="just"/>
            <a:r>
              <a:rPr lang="en-US" dirty="0" smtClean="0"/>
              <a:t>When two or more routers are connected by a LAN, the situation is slightly more complicated.</a:t>
            </a:r>
          </a:p>
          <a:p>
            <a:pPr algn="just"/>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8600" y="-152400"/>
            <a:ext cx="7139829" cy="1143000"/>
          </a:xfrm>
        </p:spPr>
        <p:txBody>
          <a:bodyPr>
            <a:normAutofit/>
          </a:bodyPr>
          <a:lstStyle/>
          <a:p>
            <a:r>
              <a:rPr lang="en-US" altLang="en-US" dirty="0"/>
              <a:t>Learning about the Neighbors</a:t>
            </a:r>
          </a:p>
        </p:txBody>
      </p:sp>
      <p:sp>
        <p:nvSpPr>
          <p:cNvPr id="20483" name="Rectangle 3"/>
          <p:cNvSpPr>
            <a:spLocks noGrp="1" noChangeArrowheads="1"/>
          </p:cNvSpPr>
          <p:nvPr>
            <p:ph type="body" idx="1"/>
          </p:nvPr>
        </p:nvSpPr>
        <p:spPr>
          <a:xfrm>
            <a:off x="1810128" y="5372100"/>
            <a:ext cx="6755136" cy="838200"/>
          </a:xfrm>
        </p:spPr>
        <p:txBody>
          <a:bodyPr>
            <a:normAutofit lnSpcReduction="10000"/>
          </a:bodyPr>
          <a:lstStyle/>
          <a:p>
            <a:pPr marL="596646" indent="-514350">
              <a:lnSpc>
                <a:spcPct val="90000"/>
              </a:lnSpc>
              <a:buFontTx/>
              <a:buAutoNum type="alphaLcParenBoth"/>
            </a:pPr>
            <a:r>
              <a:rPr lang="en-US" altLang="en-US" dirty="0" smtClean="0">
                <a:latin typeface="Times New Roman" panose="02020603050405020304" pitchFamily="18" charset="0"/>
                <a:cs typeface="Times New Roman" panose="02020603050405020304" pitchFamily="18" charset="0"/>
              </a:rPr>
              <a:t>Nine </a:t>
            </a:r>
            <a:r>
              <a:rPr lang="en-US" altLang="en-US" dirty="0">
                <a:latin typeface="Times New Roman" panose="02020603050405020304" pitchFamily="18" charset="0"/>
                <a:cs typeface="Times New Roman" panose="02020603050405020304" pitchFamily="18" charset="0"/>
              </a:rPr>
              <a:t>routers and a LAN. </a:t>
            </a:r>
            <a:endParaRPr lang="en-US" altLang="en-US" dirty="0" smtClean="0">
              <a:latin typeface="Times New Roman" panose="02020603050405020304" pitchFamily="18" charset="0"/>
              <a:cs typeface="Times New Roman" panose="02020603050405020304" pitchFamily="18" charset="0"/>
            </a:endParaRPr>
          </a:p>
          <a:p>
            <a:pPr marL="596646" indent="-514350">
              <a:lnSpc>
                <a:spcPct val="90000"/>
              </a:lnSpc>
              <a:buFontTx/>
              <a:buAutoNum type="alphaLcParenBoth"/>
            </a:pPr>
            <a:r>
              <a:rPr lang="en-US" altLang="en-US" dirty="0" smtClean="0">
                <a:latin typeface="Times New Roman" panose="02020603050405020304" pitchFamily="18" charset="0"/>
                <a:cs typeface="Times New Roman" panose="02020603050405020304" pitchFamily="18" charset="0"/>
              </a:rPr>
              <a:t>A </a:t>
            </a:r>
            <a:r>
              <a:rPr lang="en-US" altLang="en-US" dirty="0">
                <a:latin typeface="Times New Roman" panose="02020603050405020304" pitchFamily="18" charset="0"/>
                <a:cs typeface="Times New Roman" panose="02020603050405020304" pitchFamily="18" charset="0"/>
              </a:rPr>
              <a:t>graph model of (a).</a:t>
            </a:r>
          </a:p>
        </p:txBody>
      </p:sp>
      <p:pic>
        <p:nvPicPr>
          <p:cNvPr id="20485" name="Picture 5" descr="5-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608" y="1327486"/>
            <a:ext cx="7064876" cy="377254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407940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1143000"/>
          </a:xfrm>
        </p:spPr>
        <p:txBody>
          <a:bodyPr/>
          <a:lstStyle/>
          <a:p>
            <a:r>
              <a:rPr lang="en-US" dirty="0" smtClean="0"/>
              <a:t>2.Measuring line cost</a:t>
            </a:r>
            <a:endParaRPr lang="en-US" dirty="0"/>
          </a:p>
        </p:txBody>
      </p:sp>
      <p:sp>
        <p:nvSpPr>
          <p:cNvPr id="3" name="Footer Placeholder 2"/>
          <p:cNvSpPr>
            <a:spLocks noGrp="1"/>
          </p:cNvSpPr>
          <p:nvPr>
            <p:ph type="ftr" sz="quarter" idx="11"/>
          </p:nvPr>
        </p:nvSpPr>
        <p:spPr/>
        <p:txBody>
          <a:bodyPr/>
          <a:lstStyle/>
          <a:p>
            <a:r>
              <a:rPr lang="en-US" dirty="0" smtClean="0"/>
              <a:t>Prof. Vishal A. </a:t>
            </a:r>
            <a:r>
              <a:rPr lang="en-US" dirty="0" err="1" smtClean="0"/>
              <a:t>Polara</a:t>
            </a:r>
            <a:r>
              <a:rPr lang="en-US" dirty="0" smtClean="0"/>
              <a:t>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
        <p:nvSpPr>
          <p:cNvPr id="5" name="Content Placeholder 4"/>
          <p:cNvSpPr>
            <a:spLocks noGrp="1"/>
          </p:cNvSpPr>
          <p:nvPr>
            <p:ph sz="quarter" idx="1"/>
          </p:nvPr>
        </p:nvSpPr>
        <p:spPr>
          <a:xfrm>
            <a:off x="304800" y="1447800"/>
            <a:ext cx="8610600" cy="4572000"/>
          </a:xfrm>
        </p:spPr>
        <p:txBody>
          <a:bodyPr>
            <a:normAutofit/>
          </a:bodyPr>
          <a:lstStyle/>
          <a:p>
            <a:pPr algn="just"/>
            <a:r>
              <a:rPr lang="en-US" dirty="0" smtClean="0"/>
              <a:t>In this step router will calculate delay to its neighbors.</a:t>
            </a:r>
          </a:p>
          <a:p>
            <a:pPr algn="just"/>
            <a:r>
              <a:rPr lang="en-US" dirty="0" smtClean="0"/>
              <a:t>Each router will send ECHO packet to calculate delay. When this packet comes back at source it will divide total time by 2 and note down the time as delay.</a:t>
            </a:r>
          </a:p>
          <a:p>
            <a:pPr algn="just"/>
            <a:r>
              <a:rPr lang="en-US" dirty="0" smtClean="0"/>
              <a:t>It is also calculated based on delay between to two line heavily loaded and lightly loaded. It will select line which is lightly loaded.</a:t>
            </a:r>
          </a:p>
          <a:p>
            <a:pPr algn="just"/>
            <a:r>
              <a:rPr lang="en-US" dirty="0" smtClean="0"/>
              <a:t>In the figure CF path is longest and EI is smallest so all traffic follows EI path.</a:t>
            </a:r>
          </a:p>
          <a:p>
            <a:pPr algn="just"/>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04800" y="76200"/>
            <a:ext cx="6466268" cy="914400"/>
          </a:xfrm>
        </p:spPr>
        <p:txBody>
          <a:bodyPr>
            <a:normAutofit/>
          </a:bodyPr>
          <a:lstStyle/>
          <a:p>
            <a:r>
              <a:rPr lang="en-US" altLang="en-US" dirty="0"/>
              <a:t>Measuring Line Cost</a:t>
            </a:r>
          </a:p>
        </p:txBody>
      </p:sp>
      <p:sp>
        <p:nvSpPr>
          <p:cNvPr id="21507" name="Rectangle 3"/>
          <p:cNvSpPr>
            <a:spLocks noGrp="1" noChangeArrowheads="1"/>
          </p:cNvSpPr>
          <p:nvPr>
            <p:ph type="body" idx="1"/>
          </p:nvPr>
        </p:nvSpPr>
        <p:spPr>
          <a:xfrm>
            <a:off x="76200" y="1258196"/>
            <a:ext cx="8436778" cy="1278942"/>
          </a:xfrm>
        </p:spPr>
        <p:txBody>
          <a:bodyPr>
            <a:normAutofit/>
          </a:bodyPr>
          <a:lstStyle/>
          <a:p>
            <a:pPr>
              <a:buFontTx/>
              <a:buNone/>
            </a:pPr>
            <a:r>
              <a:rPr lang="en-US" altLang="en-US" dirty="0" smtClean="0"/>
              <a:t>	A </a:t>
            </a:r>
            <a:r>
              <a:rPr lang="en-US" altLang="en-US" dirty="0"/>
              <a:t>subnet in which the East and West parts are </a:t>
            </a:r>
            <a:r>
              <a:rPr lang="en-US" altLang="en-US" dirty="0" smtClean="0"/>
              <a:t>connected by </a:t>
            </a:r>
            <a:r>
              <a:rPr lang="en-US" altLang="en-US" dirty="0"/>
              <a:t>two lines.</a:t>
            </a:r>
          </a:p>
        </p:txBody>
      </p:sp>
      <p:pic>
        <p:nvPicPr>
          <p:cNvPr id="21509" name="Picture 5" descr="5-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514600"/>
            <a:ext cx="4804172" cy="348138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806768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1143000"/>
          </a:xfrm>
        </p:spPr>
        <p:txBody>
          <a:bodyPr/>
          <a:lstStyle/>
          <a:p>
            <a:r>
              <a:rPr lang="en-US" dirty="0" smtClean="0"/>
              <a:t>3. Building Link State packets</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
        <p:nvSpPr>
          <p:cNvPr id="5" name="Content Placeholder 4"/>
          <p:cNvSpPr>
            <a:spLocks noGrp="1"/>
          </p:cNvSpPr>
          <p:nvPr>
            <p:ph sz="quarter" idx="1"/>
          </p:nvPr>
        </p:nvSpPr>
        <p:spPr>
          <a:xfrm>
            <a:off x="304800" y="1447800"/>
            <a:ext cx="8610600" cy="4572000"/>
          </a:xfrm>
        </p:spPr>
        <p:txBody>
          <a:bodyPr>
            <a:normAutofit/>
          </a:bodyPr>
          <a:lstStyle/>
          <a:p>
            <a:pPr algn="just"/>
            <a:r>
              <a:rPr lang="en-US" dirty="0" smtClean="0"/>
              <a:t>After Collecting all the information each router to build packet containing data.</a:t>
            </a:r>
          </a:p>
          <a:p>
            <a:pPr algn="just"/>
            <a:r>
              <a:rPr lang="en-US" dirty="0" smtClean="0"/>
              <a:t>Packet start with identity of sender, followed by sequence number and age, and list of neighbors. For each neighbor delay is also given.</a:t>
            </a:r>
          </a:p>
          <a:p>
            <a:pPr algn="just"/>
            <a:r>
              <a:rPr lang="en-US" dirty="0" smtClean="0"/>
              <a:t>It is easy to build packet but it is difficult to determine when to build. </a:t>
            </a:r>
          </a:p>
          <a:p>
            <a:pPr algn="just"/>
            <a:r>
              <a:rPr lang="en-US" dirty="0" smtClean="0"/>
              <a:t>Normally it is build periodically at regular intervals. Another way to build them when some significant event occurs. Such as line or neighbor going down.</a:t>
            </a:r>
          </a:p>
          <a:p>
            <a:pPr algn="just"/>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72400" cy="1143000"/>
          </a:xfrm>
        </p:spPr>
        <p:txBody>
          <a:bodyPr/>
          <a:lstStyle/>
          <a:p>
            <a:r>
              <a:rPr lang="en-US" altLang="en-US" dirty="0" smtClean="0"/>
              <a:t>1. Network Layer Design Issues</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
        <p:nvSpPr>
          <p:cNvPr id="5" name="Content Placeholder 4"/>
          <p:cNvSpPr>
            <a:spLocks noGrp="1"/>
          </p:cNvSpPr>
          <p:nvPr>
            <p:ph sz="quarter" idx="1"/>
          </p:nvPr>
        </p:nvSpPr>
        <p:spPr>
          <a:xfrm>
            <a:off x="609600" y="1219200"/>
            <a:ext cx="8077200" cy="5105400"/>
          </a:xfrm>
        </p:spPr>
        <p:txBody>
          <a:bodyPr>
            <a:normAutofit/>
          </a:bodyPr>
          <a:lstStyle/>
          <a:p>
            <a:pPr>
              <a:buFontTx/>
              <a:buChar char="•"/>
            </a:pPr>
            <a:r>
              <a:rPr lang="en-US" altLang="en-US" sz="2400" dirty="0" smtClean="0"/>
              <a:t>Following issues are possible while designing network</a:t>
            </a:r>
          </a:p>
          <a:p>
            <a:pPr>
              <a:buFontTx/>
              <a:buChar char="•"/>
            </a:pPr>
            <a:r>
              <a:rPr lang="en-US" altLang="en-US" sz="2400" dirty="0" smtClean="0"/>
              <a:t>Store-and-Forward Packet Switching</a:t>
            </a:r>
          </a:p>
          <a:p>
            <a:pPr>
              <a:buFontTx/>
              <a:buChar char="•"/>
            </a:pPr>
            <a:r>
              <a:rPr lang="en-US" altLang="en-US" sz="2400" dirty="0" smtClean="0"/>
              <a:t>Services Provided to the Transport Layer</a:t>
            </a:r>
          </a:p>
          <a:p>
            <a:pPr>
              <a:buFontTx/>
              <a:buChar char="•"/>
            </a:pPr>
            <a:r>
              <a:rPr lang="en-US" altLang="en-US" sz="2400" dirty="0" smtClean="0"/>
              <a:t>Implementation of Connectionless Service</a:t>
            </a:r>
          </a:p>
          <a:p>
            <a:pPr>
              <a:buFontTx/>
              <a:buChar char="•"/>
            </a:pPr>
            <a:r>
              <a:rPr lang="en-US" altLang="en-US" sz="2400" dirty="0" smtClean="0"/>
              <a:t>Implementation of Connection-Oriented Service</a:t>
            </a:r>
          </a:p>
          <a:p>
            <a:pPr>
              <a:buFontTx/>
              <a:buChar char="•"/>
            </a:pPr>
            <a:r>
              <a:rPr lang="en-US" altLang="en-US" sz="2400" dirty="0" smtClean="0"/>
              <a:t>Comparison of Virtual-Circuit and Datagram Subnets</a:t>
            </a:r>
          </a:p>
          <a:p>
            <a:pPr algn="just"/>
            <a:endParaRPr lang="en-US" dirty="0" smtClean="0"/>
          </a:p>
          <a:p>
            <a:pPr algn="just"/>
            <a:endParaRPr lang="en-US" dirty="0" smtClean="0"/>
          </a:p>
          <a:p>
            <a:pPr algn="just"/>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88130" y="-76200"/>
            <a:ext cx="7255670" cy="1143000"/>
          </a:xfrm>
        </p:spPr>
        <p:txBody>
          <a:bodyPr>
            <a:normAutofit/>
          </a:bodyPr>
          <a:lstStyle/>
          <a:p>
            <a:r>
              <a:rPr lang="en-US" altLang="en-US" dirty="0"/>
              <a:t>Building Link State Packets</a:t>
            </a:r>
          </a:p>
        </p:txBody>
      </p:sp>
      <p:sp>
        <p:nvSpPr>
          <p:cNvPr id="22531" name="Rectangle 3"/>
          <p:cNvSpPr>
            <a:spLocks noGrp="1" noChangeArrowheads="1"/>
          </p:cNvSpPr>
          <p:nvPr>
            <p:ph type="body" idx="1"/>
          </p:nvPr>
        </p:nvSpPr>
        <p:spPr>
          <a:xfrm>
            <a:off x="1095392" y="5334000"/>
            <a:ext cx="6753208" cy="838200"/>
          </a:xfrm>
        </p:spPr>
        <p:txBody>
          <a:bodyPr>
            <a:normAutofit/>
          </a:bodyPr>
          <a:lstStyle/>
          <a:p>
            <a:pPr>
              <a:lnSpc>
                <a:spcPct val="90000"/>
              </a:lnSpc>
              <a:buFontTx/>
              <a:buNone/>
            </a:pPr>
            <a:r>
              <a:rPr lang="en-US" altLang="en-US" dirty="0"/>
              <a:t>(a) A subnet.  (b) The link state packets for this subnet.</a:t>
            </a:r>
          </a:p>
        </p:txBody>
      </p:sp>
      <p:pic>
        <p:nvPicPr>
          <p:cNvPr id="22533" name="Picture 5" descr="5-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28800"/>
            <a:ext cx="7942035" cy="283782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668850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1143000"/>
          </a:xfrm>
        </p:spPr>
        <p:txBody>
          <a:bodyPr>
            <a:normAutofit/>
          </a:bodyPr>
          <a:lstStyle/>
          <a:p>
            <a:r>
              <a:rPr lang="en-US" dirty="0" smtClean="0"/>
              <a:t>4. Distributing the link state packets</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
        <p:nvSpPr>
          <p:cNvPr id="5" name="Content Placeholder 4"/>
          <p:cNvSpPr>
            <a:spLocks noGrp="1"/>
          </p:cNvSpPr>
          <p:nvPr>
            <p:ph sz="quarter" idx="1"/>
          </p:nvPr>
        </p:nvSpPr>
        <p:spPr>
          <a:xfrm>
            <a:off x="304800" y="1447800"/>
            <a:ext cx="8610600" cy="4572000"/>
          </a:xfrm>
        </p:spPr>
        <p:txBody>
          <a:bodyPr>
            <a:normAutofit fontScale="92500" lnSpcReduction="20000"/>
          </a:bodyPr>
          <a:lstStyle/>
          <a:p>
            <a:pPr algn="just"/>
            <a:r>
              <a:rPr lang="en-US" dirty="0" smtClean="0"/>
              <a:t>Fundamentally flooding is used to distribute packets. It keeps track of all packet and source. It will check packet if it is new then it will forward to all except one from whom it comes. If duplicate it is discarded.</a:t>
            </a:r>
          </a:p>
          <a:p>
            <a:pPr algn="just"/>
            <a:r>
              <a:rPr lang="en-US" dirty="0" smtClean="0"/>
              <a:t>First problem is sequence number wrap around or completed.</a:t>
            </a:r>
          </a:p>
          <a:p>
            <a:pPr algn="just"/>
            <a:r>
              <a:rPr lang="en-US" dirty="0" smtClean="0"/>
              <a:t>Second problem if router get crashed, it will lose track of sequence numbers. If it start with 0 next packet will be rejected as a duplicate.</a:t>
            </a:r>
          </a:p>
          <a:p>
            <a:pPr algn="just"/>
            <a:r>
              <a:rPr lang="en-US" dirty="0" smtClean="0"/>
              <a:t>Third problem is if sequence number is corrupted.</a:t>
            </a:r>
          </a:p>
          <a:p>
            <a:pPr algn="just"/>
            <a:r>
              <a:rPr lang="en-US" dirty="0" smtClean="0"/>
              <a:t>Solution of this problem is adding age after sequence number which is decremented once per second. When age hits 0 information from that router is discarded.</a:t>
            </a:r>
          </a:p>
          <a:p>
            <a:pPr algn="just"/>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1143000"/>
          </a:xfrm>
        </p:spPr>
        <p:txBody>
          <a:bodyPr>
            <a:normAutofit/>
          </a:bodyPr>
          <a:lstStyle/>
          <a:p>
            <a:r>
              <a:rPr lang="en-US" dirty="0" smtClean="0"/>
              <a:t>5. Computing the new routes</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
        <p:nvSpPr>
          <p:cNvPr id="5" name="Content Placeholder 4"/>
          <p:cNvSpPr>
            <a:spLocks noGrp="1"/>
          </p:cNvSpPr>
          <p:nvPr>
            <p:ph sz="quarter" idx="1"/>
          </p:nvPr>
        </p:nvSpPr>
        <p:spPr>
          <a:xfrm>
            <a:off x="304800" y="1447800"/>
            <a:ext cx="8610600" cy="4572000"/>
          </a:xfrm>
        </p:spPr>
        <p:txBody>
          <a:bodyPr>
            <a:normAutofit/>
          </a:bodyPr>
          <a:lstStyle/>
          <a:p>
            <a:pPr algn="just"/>
            <a:r>
              <a:rPr lang="en-US" dirty="0" smtClean="0"/>
              <a:t>Once a router has accumulated a full set of link state packets, it can construct the entire subnet graph because every link is represented.</a:t>
            </a:r>
          </a:p>
          <a:p>
            <a:pPr algn="just"/>
            <a:r>
              <a:rPr lang="en-US" dirty="0" err="1" smtClean="0"/>
              <a:t>Dijkstra's</a:t>
            </a:r>
            <a:r>
              <a:rPr lang="en-US" dirty="0" smtClean="0"/>
              <a:t> algorithm can be run locally to construct the shortest path to all possible destinations</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76200"/>
            <a:ext cx="7772400" cy="1143000"/>
          </a:xfrm>
        </p:spPr>
        <p:txBody>
          <a:bodyPr/>
          <a:lstStyle/>
          <a:p>
            <a:r>
              <a:rPr lang="en-US" altLang="en-US" dirty="0" smtClean="0">
                <a:latin typeface="Times New Roman" panose="02020603050405020304" pitchFamily="18" charset="0"/>
                <a:cs typeface="Times New Roman" panose="02020603050405020304" pitchFamily="18" charset="0"/>
              </a:rPr>
              <a:t>2.5 Broadcast Routing</a:t>
            </a:r>
            <a:endParaRPr lang="en-US" alt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81000" y="1295400"/>
            <a:ext cx="8534400" cy="4572000"/>
          </a:xfrm>
        </p:spPr>
        <p:txBody>
          <a:bodyPr>
            <a:normAutofit/>
          </a:bodyPr>
          <a:lstStyle/>
          <a:p>
            <a:pPr marL="82296" indent="0" algn="just">
              <a:buNone/>
            </a:pPr>
            <a:r>
              <a:rPr lang="en-US" dirty="0" smtClean="0">
                <a:latin typeface="Times New Roman" panose="02020603050405020304" pitchFamily="18" charset="0"/>
                <a:cs typeface="Times New Roman" panose="02020603050405020304" pitchFamily="18" charset="0"/>
              </a:rPr>
              <a:t>It is the process of “Sending a packet to all destinations simultaneously”. Various methods are:</a:t>
            </a:r>
          </a:p>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Send packet to each destination</a:t>
            </a:r>
          </a:p>
          <a:p>
            <a:pPr algn="just">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Flooding – </a:t>
            </a:r>
            <a:r>
              <a:rPr lang="en-US" dirty="0" smtClean="0">
                <a:latin typeface="Times New Roman" panose="02020603050405020304" pitchFamily="18" charset="0"/>
                <a:cs typeface="Times New Roman" panose="02020603050405020304" pitchFamily="18" charset="0"/>
              </a:rPr>
              <a:t>point-to-point routing algorithm</a:t>
            </a:r>
          </a:p>
          <a:p>
            <a:pPr algn="just">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Multidestination routing </a:t>
            </a:r>
            <a:r>
              <a:rPr lang="en-US" dirty="0" smtClean="0">
                <a:latin typeface="Times New Roman" panose="02020603050405020304" pitchFamily="18" charset="0"/>
                <a:cs typeface="Times New Roman" panose="02020603050405020304" pitchFamily="18" charset="0"/>
              </a:rPr>
              <a:t>– new packet for each output line to be used. (Each output line will contain the destination address that are to use that line)</a:t>
            </a:r>
          </a:p>
          <a:p>
            <a:pPr algn="just">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A spanning tree -  </a:t>
            </a:r>
            <a:r>
              <a:rPr lang="en-US" dirty="0" smtClean="0">
                <a:latin typeface="Times New Roman" panose="02020603050405020304" pitchFamily="18" charset="0"/>
                <a:cs typeface="Times New Roman" panose="02020603050405020304" pitchFamily="18" charset="0"/>
              </a:rPr>
              <a:t>is a subset of the subnet that includes all the routers but contains no loops</a:t>
            </a:r>
          </a:p>
          <a:p>
            <a:pPr algn="just">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Reverse path forwarding</a:t>
            </a:r>
          </a:p>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428451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304800"/>
            <a:ext cx="5541135" cy="762000"/>
          </a:xfrm>
        </p:spPr>
        <p:txBody>
          <a:bodyPr>
            <a:normAutofit/>
          </a:bodyPr>
          <a:lstStyle/>
          <a:p>
            <a:r>
              <a:rPr lang="en-US" altLang="en-US" dirty="0"/>
              <a:t>Broadcast Routing</a:t>
            </a:r>
          </a:p>
        </p:txBody>
      </p:sp>
      <p:pic>
        <p:nvPicPr>
          <p:cNvPr id="25605" name="Picture 5" descr="5-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718404"/>
            <a:ext cx="8506347" cy="3512244"/>
          </a:xfrm>
          <a:prstGeom prst="rect">
            <a:avLst/>
          </a:prstGeom>
          <a:noFill/>
          <a:extLst>
            <a:ext uri="{909E8E84-426E-40DD-AFC4-6F175D3DCCD1}">
              <a14:hiddenFill xmlns:a14="http://schemas.microsoft.com/office/drawing/2010/main">
                <a:solidFill>
                  <a:srgbClr val="FFFFFF"/>
                </a:solidFill>
              </a14:hiddenFill>
            </a:ext>
          </a:extLst>
        </p:spPr>
      </p:pic>
      <p:sp>
        <p:nvSpPr>
          <p:cNvPr id="25607" name="Text Box 7"/>
          <p:cNvSpPr txBox="1">
            <a:spLocks noChangeArrowheads="1"/>
          </p:cNvSpPr>
          <p:nvPr/>
        </p:nvSpPr>
        <p:spPr bwMode="auto">
          <a:xfrm>
            <a:off x="381000" y="1066800"/>
            <a:ext cx="858469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2400" i="1" u="sng" dirty="0" smtClean="0">
                <a:latin typeface="Times New Roman" panose="02020603050405020304" pitchFamily="18" charset="0"/>
              </a:rPr>
              <a:t>Reverse path forwarding</a:t>
            </a:r>
          </a:p>
          <a:p>
            <a:pPr algn="l">
              <a:spcBef>
                <a:spcPct val="50000"/>
              </a:spcBef>
            </a:pPr>
            <a:r>
              <a:rPr lang="en-US" altLang="en-US" sz="2400" dirty="0" smtClean="0">
                <a:solidFill>
                  <a:schemeClr val="accent2"/>
                </a:solidFill>
                <a:latin typeface="Times New Roman" panose="02020603050405020304" pitchFamily="18" charset="0"/>
              </a:rPr>
              <a:t>(</a:t>
            </a:r>
            <a:r>
              <a:rPr lang="en-US" altLang="en-US" sz="2400" dirty="0">
                <a:solidFill>
                  <a:schemeClr val="accent2"/>
                </a:solidFill>
                <a:latin typeface="Times New Roman" panose="02020603050405020304" pitchFamily="18" charset="0"/>
              </a:rPr>
              <a:t>a)</a:t>
            </a:r>
            <a:r>
              <a:rPr lang="en-US" altLang="en-US" sz="2400" dirty="0">
                <a:latin typeface="Times New Roman" panose="02020603050405020304" pitchFamily="18" charset="0"/>
              </a:rPr>
              <a:t> A subnet.  </a:t>
            </a:r>
            <a:r>
              <a:rPr lang="en-US" altLang="en-US" sz="2400" dirty="0">
                <a:solidFill>
                  <a:schemeClr val="accent2"/>
                </a:solidFill>
                <a:latin typeface="Times New Roman" panose="02020603050405020304" pitchFamily="18" charset="0"/>
              </a:rPr>
              <a:t>(b)</a:t>
            </a:r>
            <a:r>
              <a:rPr lang="en-US" altLang="en-US" sz="2400" dirty="0">
                <a:latin typeface="Times New Roman" panose="02020603050405020304" pitchFamily="18" charset="0"/>
              </a:rPr>
              <a:t> a Sink tree.  </a:t>
            </a:r>
            <a:r>
              <a:rPr lang="en-US" altLang="en-US" sz="2400" dirty="0">
                <a:solidFill>
                  <a:schemeClr val="accent2"/>
                </a:solidFill>
                <a:latin typeface="Times New Roman" panose="02020603050405020304" pitchFamily="18" charset="0"/>
              </a:rPr>
              <a:t>(c)</a:t>
            </a:r>
            <a:r>
              <a:rPr lang="en-US" altLang="en-US" sz="2400" dirty="0">
                <a:latin typeface="Times New Roman" panose="02020603050405020304" pitchFamily="18" charset="0"/>
              </a:rPr>
              <a:t> The tree built by reverse path forwarding.</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976209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458200" cy="990600"/>
          </a:xfrm>
        </p:spPr>
        <p:txBody>
          <a:bodyPr>
            <a:normAutofit/>
          </a:bodyPr>
          <a:lstStyle/>
          <a:p>
            <a:r>
              <a:rPr lang="en-US" altLang="en-US" dirty="0" smtClean="0">
                <a:latin typeface="Times New Roman" panose="02020603050405020304" pitchFamily="18" charset="0"/>
                <a:cs typeface="Times New Roman" panose="02020603050405020304" pitchFamily="18" charset="0"/>
              </a:rPr>
              <a:t>2.6 Multicast Routing</a:t>
            </a:r>
            <a:endParaRPr lang="en-US"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
        <p:nvSpPr>
          <p:cNvPr id="5" name="Content Placeholder 4"/>
          <p:cNvSpPr>
            <a:spLocks noGrp="1"/>
          </p:cNvSpPr>
          <p:nvPr>
            <p:ph sz="quarter" idx="1"/>
          </p:nvPr>
        </p:nvSpPr>
        <p:spPr>
          <a:xfrm>
            <a:off x="304800" y="1447800"/>
            <a:ext cx="8610600" cy="4572000"/>
          </a:xfrm>
        </p:spPr>
        <p:txBody>
          <a:bodyPr>
            <a:normAutofit/>
          </a:bodyPr>
          <a:lstStyle/>
          <a:p>
            <a:pPr algn="just"/>
            <a:r>
              <a:rPr lang="en-US" dirty="0" smtClean="0"/>
              <a:t>It is used when all are not interested to receive the message.</a:t>
            </a:r>
          </a:p>
          <a:p>
            <a:pPr algn="just"/>
            <a:r>
              <a:rPr lang="en-US" dirty="0" smtClean="0"/>
              <a:t>In this technique there are group of router and message will be send to specific group only.</a:t>
            </a:r>
          </a:p>
          <a:p>
            <a:pPr algn="just"/>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8600" y="76200"/>
            <a:ext cx="5531477" cy="857250"/>
          </a:xfrm>
        </p:spPr>
        <p:txBody>
          <a:bodyPr>
            <a:normAutofit/>
          </a:bodyPr>
          <a:lstStyle/>
          <a:p>
            <a:r>
              <a:rPr lang="en-US" altLang="en-US" dirty="0" smtClean="0"/>
              <a:t>2.6 Multicast </a:t>
            </a:r>
            <a:r>
              <a:rPr lang="en-US" altLang="en-US" dirty="0"/>
              <a:t>Routing</a:t>
            </a:r>
          </a:p>
        </p:txBody>
      </p:sp>
      <p:pic>
        <p:nvPicPr>
          <p:cNvPr id="26630" name="Picture 6" descr="5-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914400"/>
            <a:ext cx="6553200" cy="4730941"/>
          </a:xfrm>
          <a:prstGeom prst="rect">
            <a:avLst/>
          </a:prstGeom>
          <a:noFill/>
          <a:extLst>
            <a:ext uri="{909E8E84-426E-40DD-AFC4-6F175D3DCCD1}">
              <a14:hiddenFill xmlns:a14="http://schemas.microsoft.com/office/drawing/2010/main">
                <a:solidFill>
                  <a:srgbClr val="FFFFFF"/>
                </a:solidFill>
              </a14:hiddenFill>
            </a:ext>
          </a:extLst>
        </p:spPr>
      </p:pic>
      <p:sp>
        <p:nvSpPr>
          <p:cNvPr id="26631" name="Text Box 7"/>
          <p:cNvSpPr txBox="1">
            <a:spLocks noChangeArrowheads="1"/>
          </p:cNvSpPr>
          <p:nvPr/>
        </p:nvSpPr>
        <p:spPr bwMode="auto">
          <a:xfrm>
            <a:off x="304800" y="5638800"/>
            <a:ext cx="8610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defRPr>
                <a:solidFill>
                  <a:schemeClr val="tx1"/>
                </a:solidFill>
                <a:latin typeface="Arial" panose="020B0604020202020204" pitchFamily="34" charset="0"/>
              </a:defRPr>
            </a:lvl1pPr>
            <a:lvl2pPr marL="800100" indent="-342900" algn="l">
              <a:defRPr>
                <a:solidFill>
                  <a:schemeClr val="tx1"/>
                </a:solidFill>
                <a:latin typeface="Arial" panose="020B0604020202020204" pitchFamily="34" charset="0"/>
              </a:defRPr>
            </a:lvl2pPr>
            <a:lvl3pPr marL="1257300" indent="-342900" algn="l">
              <a:defRPr>
                <a:solidFill>
                  <a:schemeClr val="tx1"/>
                </a:solidFill>
                <a:latin typeface="Arial" panose="020B0604020202020204" pitchFamily="34" charset="0"/>
              </a:defRPr>
            </a:lvl3pPr>
            <a:lvl4pPr marL="1714500" indent="-342900" algn="l">
              <a:defRPr>
                <a:solidFill>
                  <a:schemeClr val="tx1"/>
                </a:solidFill>
                <a:latin typeface="Arial" panose="020B0604020202020204" pitchFamily="34" charset="0"/>
              </a:defRPr>
            </a:lvl4pPr>
            <a:lvl5pPr marL="2171700" indent="-342900" algn="l">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a:spcBef>
                <a:spcPct val="20000"/>
              </a:spcBef>
              <a:buClr>
                <a:schemeClr val="accent2"/>
              </a:buClr>
            </a:pPr>
            <a:r>
              <a:rPr lang="en-US" altLang="en-US" dirty="0">
                <a:solidFill>
                  <a:schemeClr val="accent2"/>
                </a:solidFill>
                <a:latin typeface="Times New Roman" panose="02020603050405020304" pitchFamily="18" charset="0"/>
              </a:rPr>
              <a:t>    (a)</a:t>
            </a:r>
            <a:r>
              <a:rPr lang="en-US" altLang="en-US" dirty="0">
                <a:latin typeface="Times New Roman" panose="02020603050405020304" pitchFamily="18" charset="0"/>
              </a:rPr>
              <a:t> A network.   </a:t>
            </a:r>
            <a:r>
              <a:rPr lang="en-US" altLang="en-US" dirty="0">
                <a:solidFill>
                  <a:schemeClr val="accent2"/>
                </a:solidFill>
                <a:latin typeface="Times New Roman" panose="02020603050405020304" pitchFamily="18" charset="0"/>
              </a:rPr>
              <a:t>(b)</a:t>
            </a:r>
            <a:r>
              <a:rPr lang="en-US" altLang="en-US" dirty="0">
                <a:latin typeface="Times New Roman" panose="02020603050405020304" pitchFamily="18" charset="0"/>
              </a:rPr>
              <a:t> A spanning tree for the leftmost router.   </a:t>
            </a:r>
            <a:br>
              <a:rPr lang="en-US" altLang="en-US" dirty="0">
                <a:latin typeface="Times New Roman" panose="02020603050405020304" pitchFamily="18" charset="0"/>
              </a:rPr>
            </a:br>
            <a:r>
              <a:rPr lang="en-US" altLang="en-US" dirty="0">
                <a:solidFill>
                  <a:schemeClr val="accent2"/>
                </a:solidFill>
                <a:latin typeface="Times New Roman" panose="02020603050405020304" pitchFamily="18" charset="0"/>
              </a:rPr>
              <a:t>(c)</a:t>
            </a:r>
            <a:r>
              <a:rPr lang="en-US" altLang="en-US" dirty="0">
                <a:latin typeface="Times New Roman" panose="02020603050405020304" pitchFamily="18" charset="0"/>
              </a:rPr>
              <a:t> A multicast tree for group 1.  </a:t>
            </a:r>
            <a:r>
              <a:rPr lang="en-US" altLang="en-US" dirty="0">
                <a:solidFill>
                  <a:schemeClr val="accent2"/>
                </a:solidFill>
                <a:latin typeface="Times New Roman" panose="02020603050405020304" pitchFamily="18" charset="0"/>
              </a:rPr>
              <a:t>(d)</a:t>
            </a:r>
            <a:r>
              <a:rPr lang="en-US" altLang="en-US" dirty="0">
                <a:latin typeface="Times New Roman" panose="02020603050405020304" pitchFamily="18" charset="0"/>
              </a:rPr>
              <a:t> A multicast tree for group 2.</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a:p>
        </p:txBody>
      </p:sp>
      <p:sp>
        <p:nvSpPr>
          <p:cNvPr id="6" name="Footer Placeholder 5"/>
          <p:cNvSpPr>
            <a:spLocks noGrp="1"/>
          </p:cNvSpPr>
          <p:nvPr>
            <p:ph type="ftr" sz="quarter" idx="11"/>
          </p:nvPr>
        </p:nvSpPr>
        <p:spPr/>
        <p:txBody>
          <a:bodyPr/>
          <a:lstStyle/>
          <a:p>
            <a:r>
              <a:rPr lang="en-US" dirty="0" smtClean="0"/>
              <a:t>Prof. Vishal A. </a:t>
            </a:r>
            <a:r>
              <a:rPr lang="en-US" dirty="0" err="1" smtClean="0"/>
              <a:t>Polara</a:t>
            </a:r>
            <a:r>
              <a:rPr lang="en-US" dirty="0" smtClean="0"/>
              <a:t>                            </a:t>
            </a:r>
            <a:endParaRPr lang="en-US" dirty="0"/>
          </a:p>
        </p:txBody>
      </p:sp>
    </p:spTree>
    <p:extLst>
      <p:ext uri="{BB962C8B-B14F-4D97-AF65-F5344CB8AC3E}">
        <p14:creationId xmlns:p14="http://schemas.microsoft.com/office/powerpoint/2010/main" val="1809061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9140" name="Text Box 4"/>
          <p:cNvSpPr txBox="1">
            <a:spLocks noChangeArrowheads="1"/>
          </p:cNvSpPr>
          <p:nvPr/>
        </p:nvSpPr>
        <p:spPr bwMode="auto">
          <a:xfrm>
            <a:off x="7315200" y="640080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859141" name="Rectangle 5"/>
          <p:cNvSpPr>
            <a:spLocks noChangeArrowheads="1"/>
          </p:cNvSpPr>
          <p:nvPr/>
        </p:nvSpPr>
        <p:spPr bwMode="auto">
          <a:xfrm>
            <a:off x="457200" y="990600"/>
            <a:ext cx="83058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457200" indent="-457200" algn="just" eaLnBrk="1" hangingPunct="1">
              <a:buFont typeface="Wingdings" panose="05000000000000000000" pitchFamily="2" charset="2"/>
              <a:buChar char="Ø"/>
            </a:pPr>
            <a:r>
              <a:rPr lang="en-US" altLang="en-US" sz="2800" dirty="0">
                <a:latin typeface="Times New Roman" panose="02020603050405020304" pitchFamily="18" charset="0"/>
              </a:rPr>
              <a:t>Congestion control refers to techniques and mechanisms that can either prevent congestion, before it happens, or remove congestion, after it has happened. </a:t>
            </a:r>
            <a:endParaRPr lang="en-US" altLang="en-US" sz="2800" dirty="0" smtClean="0">
              <a:latin typeface="Times New Roman" panose="02020603050405020304" pitchFamily="18" charset="0"/>
            </a:endParaRPr>
          </a:p>
          <a:p>
            <a:pPr marL="457200" indent="-457200" algn="just" eaLnBrk="1" hangingPunct="1">
              <a:buFont typeface="Wingdings" panose="05000000000000000000" pitchFamily="2" charset="2"/>
              <a:buChar char="Ø"/>
            </a:pPr>
            <a:endParaRPr lang="en-US" altLang="en-US" sz="2800" dirty="0">
              <a:latin typeface="Times New Roman" panose="02020603050405020304" pitchFamily="18" charset="0"/>
            </a:endParaRPr>
          </a:p>
          <a:p>
            <a:pPr marL="457200" indent="-457200" algn="just" eaLnBrk="1" hangingPunct="1">
              <a:buFont typeface="Wingdings" panose="05000000000000000000" pitchFamily="2" charset="2"/>
              <a:buChar char="Ø"/>
            </a:pPr>
            <a:r>
              <a:rPr lang="en-US" altLang="en-US" sz="2800" dirty="0" smtClean="0">
                <a:latin typeface="Times New Roman" panose="02020603050405020304" pitchFamily="18" charset="0"/>
              </a:rPr>
              <a:t>In </a:t>
            </a:r>
            <a:r>
              <a:rPr lang="en-US" altLang="en-US" sz="2800" dirty="0">
                <a:latin typeface="Times New Roman" panose="02020603050405020304" pitchFamily="18" charset="0"/>
              </a:rPr>
              <a:t>general, we can divide congestion control mechanisms into two broad categories: </a:t>
            </a:r>
            <a:endParaRPr lang="en-US" altLang="en-US" sz="2800" dirty="0" smtClean="0">
              <a:latin typeface="Times New Roman" panose="02020603050405020304" pitchFamily="18" charset="0"/>
            </a:endParaRPr>
          </a:p>
          <a:p>
            <a:pPr marL="514350" indent="-514350" algn="just" eaLnBrk="1" hangingPunct="1">
              <a:buFont typeface="+mj-lt"/>
              <a:buAutoNum type="arabicPeriod"/>
            </a:pPr>
            <a:r>
              <a:rPr lang="en-US" altLang="en-US" sz="2800" dirty="0" smtClean="0">
                <a:latin typeface="Times New Roman" panose="02020603050405020304" pitchFamily="18" charset="0"/>
              </a:rPr>
              <a:t>open-loop </a:t>
            </a:r>
            <a:r>
              <a:rPr lang="en-US" altLang="en-US" sz="2800" dirty="0">
                <a:latin typeface="Times New Roman" panose="02020603050405020304" pitchFamily="18" charset="0"/>
              </a:rPr>
              <a:t>congestion control (prevention</a:t>
            </a:r>
            <a:r>
              <a:rPr lang="en-US" altLang="en-US" sz="2800" dirty="0" smtClean="0">
                <a:latin typeface="Times New Roman" panose="02020603050405020304" pitchFamily="18" charset="0"/>
              </a:rPr>
              <a:t>): It is applied to prevent congestion before it happens. </a:t>
            </a:r>
          </a:p>
          <a:p>
            <a:pPr marL="514350" indent="-514350" algn="just" eaLnBrk="1" hangingPunct="1">
              <a:buFont typeface="+mj-lt"/>
              <a:buAutoNum type="arabicPeriod"/>
            </a:pPr>
            <a:r>
              <a:rPr lang="en-US" altLang="en-US" sz="2800" dirty="0" smtClean="0">
                <a:latin typeface="Times New Roman" panose="02020603050405020304" pitchFamily="18" charset="0"/>
              </a:rPr>
              <a:t>closed-loop </a:t>
            </a:r>
            <a:r>
              <a:rPr lang="en-US" altLang="en-US" sz="2800" dirty="0">
                <a:latin typeface="Times New Roman" panose="02020603050405020304" pitchFamily="18" charset="0"/>
              </a:rPr>
              <a:t>congestion control (removal</a:t>
            </a:r>
            <a:r>
              <a:rPr lang="en-US" altLang="en-US" sz="2800" dirty="0" smtClean="0">
                <a:latin typeface="Times New Roman" panose="02020603050405020304" pitchFamily="18" charset="0"/>
              </a:rPr>
              <a:t>): it is applied to alleviate congestion after it happens.</a:t>
            </a:r>
            <a:endParaRPr lang="en-US" altLang="en-US" sz="2800" dirty="0">
              <a:latin typeface="Times New Roman" panose="02020603050405020304" pitchFamily="18" charset="0"/>
            </a:endParaRPr>
          </a:p>
        </p:txBody>
      </p:sp>
      <p:sp>
        <p:nvSpPr>
          <p:cNvPr id="9" name="Rectangle 2"/>
          <p:cNvSpPr txBox="1">
            <a:spLocks noChangeArrowheads="1"/>
          </p:cNvSpPr>
          <p:nvPr/>
        </p:nvSpPr>
        <p:spPr>
          <a:xfrm>
            <a:off x="304800" y="-228600"/>
            <a:ext cx="8317230" cy="1143000"/>
          </a:xfrm>
          <a:prstGeom prst="rect">
            <a:avLst/>
          </a:prstGeom>
        </p:spPr>
        <p:txBody>
          <a:bodyPr bIns="91440" anchor="b" anchorCtr="0">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altLang="en-US" sz="4000" dirty="0" smtClean="0">
                <a:solidFill>
                  <a:schemeClr val="tx2"/>
                </a:solidFill>
              </a:rPr>
              <a:t>3. Congestion Control</a:t>
            </a:r>
            <a:endParaRPr lang="en-US" altLang="en-US" sz="4000" dirty="0">
              <a:solidFill>
                <a:schemeClr val="tx2"/>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052979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3"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404" name="Text Box 4"/>
          <p:cNvSpPr txBox="1">
            <a:spLocks noChangeArrowheads="1"/>
          </p:cNvSpPr>
          <p:nvPr/>
        </p:nvSpPr>
        <p:spPr bwMode="auto">
          <a:xfrm>
            <a:off x="1371600" y="762000"/>
            <a:ext cx="43093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Congestion </a:t>
            </a:r>
            <a:r>
              <a:rPr lang="en-US" altLang="en-US" sz="2000" i="1" dirty="0">
                <a:latin typeface="Times New Roman" panose="02020603050405020304" pitchFamily="18" charset="0"/>
              </a:rPr>
              <a:t>control categories</a:t>
            </a:r>
          </a:p>
        </p:txBody>
      </p:sp>
      <p:pic>
        <p:nvPicPr>
          <p:cNvPr id="8704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1" y="1905002"/>
            <a:ext cx="5080397"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3884410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1143000"/>
          </a:xfrm>
        </p:spPr>
        <p:txBody>
          <a:bodyPr>
            <a:normAutofit/>
          </a:bodyPr>
          <a:lstStyle/>
          <a:p>
            <a:r>
              <a:rPr lang="en-US" altLang="en-US" dirty="0" smtClean="0"/>
              <a:t>Open Loop Congestion control</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
        <p:nvSpPr>
          <p:cNvPr id="5" name="Content Placeholder 4"/>
          <p:cNvSpPr>
            <a:spLocks noGrp="1"/>
          </p:cNvSpPr>
          <p:nvPr>
            <p:ph sz="quarter" idx="1"/>
          </p:nvPr>
        </p:nvSpPr>
        <p:spPr>
          <a:xfrm>
            <a:off x="304800" y="1143000"/>
            <a:ext cx="8610600" cy="5410200"/>
          </a:xfrm>
        </p:spPr>
        <p:txBody>
          <a:bodyPr>
            <a:normAutofit fontScale="92500" lnSpcReduction="20000"/>
          </a:bodyPr>
          <a:lstStyle/>
          <a:p>
            <a:pPr algn="just"/>
            <a:r>
              <a:rPr lang="en-US" b="1" dirty="0" smtClean="0">
                <a:latin typeface="Times New Roman" panose="02020603050405020304" pitchFamily="18" charset="0"/>
                <a:cs typeface="Times New Roman" panose="02020603050405020304" pitchFamily="18" charset="0"/>
              </a:rPr>
              <a:t>1. Retransmission Policy: </a:t>
            </a:r>
            <a:r>
              <a:rPr lang="en-US" dirty="0" smtClean="0">
                <a:latin typeface="Times New Roman" panose="02020603050405020304" pitchFamily="18" charset="0"/>
                <a:cs typeface="Times New Roman" panose="02020603050405020304" pitchFamily="18" charset="0"/>
              </a:rPr>
              <a:t>Retransmission can create congestion when packet get lost. To prevent it retransmission times must be designed to optimize efficiency and at the same time prevent congestion.</a:t>
            </a:r>
          </a:p>
          <a:p>
            <a:pPr algn="just"/>
            <a:r>
              <a:rPr lang="en-US" b="1" dirty="0" smtClean="0">
                <a:latin typeface="Times New Roman" panose="02020603050405020304" pitchFamily="18" charset="0"/>
                <a:cs typeface="Times New Roman" panose="02020603050405020304" pitchFamily="18" charset="0"/>
              </a:rPr>
              <a:t>2. Window policy: </a:t>
            </a:r>
            <a:r>
              <a:rPr lang="en-US" dirty="0" smtClean="0">
                <a:latin typeface="Times New Roman" panose="02020603050405020304" pitchFamily="18" charset="0"/>
                <a:cs typeface="Times New Roman" panose="02020603050405020304" pitchFamily="18" charset="0"/>
              </a:rPr>
              <a:t>the type of window also create congestion. It is better to use selective repeat instead of go back N.</a:t>
            </a:r>
          </a:p>
          <a:p>
            <a:pPr algn="just"/>
            <a:r>
              <a:rPr lang="en-US" b="1" dirty="0" smtClean="0">
                <a:latin typeface="Times New Roman" panose="02020603050405020304" pitchFamily="18" charset="0"/>
                <a:cs typeface="Times New Roman" panose="02020603050405020304" pitchFamily="18" charset="0"/>
              </a:rPr>
              <a:t>3. Acknowledgement Policy: </a:t>
            </a:r>
            <a:r>
              <a:rPr lang="en-US" dirty="0" smtClean="0">
                <a:latin typeface="Times New Roman" panose="02020603050405020304" pitchFamily="18" charset="0"/>
                <a:cs typeface="Times New Roman" panose="02020603050405020304" pitchFamily="18" charset="0"/>
              </a:rPr>
              <a:t>the acknowledgment by receiver also affect congestion.  In this case receiver will not send acknowledgement for every packet it receive which will slow down the receiver.</a:t>
            </a:r>
          </a:p>
          <a:p>
            <a:pPr algn="just"/>
            <a:r>
              <a:rPr lang="en-US" b="1" dirty="0" smtClean="0">
                <a:latin typeface="Times New Roman" panose="02020603050405020304" pitchFamily="18" charset="0"/>
                <a:cs typeface="Times New Roman" panose="02020603050405020304" pitchFamily="18" charset="0"/>
              </a:rPr>
              <a:t>4. Discarding Policy: </a:t>
            </a:r>
            <a:r>
              <a:rPr lang="en-US" dirty="0" smtClean="0">
                <a:latin typeface="Times New Roman" panose="02020603050405020304" pitchFamily="18" charset="0"/>
                <a:cs typeface="Times New Roman" panose="02020603050405020304" pitchFamily="18" charset="0"/>
              </a:rPr>
              <a:t>packet must me discarded by router to prevent congestion. For example in audio transmission less sensitive packets is discarded when congestion occurs.</a:t>
            </a:r>
          </a:p>
          <a:p>
            <a:pPr algn="just"/>
            <a:r>
              <a:rPr lang="en-US" b="1" dirty="0" smtClean="0">
                <a:latin typeface="Times New Roman" panose="02020603050405020304" pitchFamily="18" charset="0"/>
                <a:cs typeface="Times New Roman" panose="02020603050405020304" pitchFamily="18" charset="0"/>
              </a:rPr>
              <a:t>5. Admission Policy: </a:t>
            </a:r>
            <a:r>
              <a:rPr lang="en-US" dirty="0" smtClean="0">
                <a:latin typeface="Times New Roman" panose="02020603050405020304" pitchFamily="18" charset="0"/>
                <a:cs typeface="Times New Roman" panose="02020603050405020304" pitchFamily="18" charset="0"/>
              </a:rPr>
              <a:t>In this case router will check all resources before establishing virtual circuit. If there is congestion it will not allow to get admission in circuit.</a:t>
            </a:r>
            <a:endParaRPr lang="en-US" b="1"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04800" y="76200"/>
            <a:ext cx="8382000" cy="1143000"/>
          </a:xfrm>
        </p:spPr>
        <p:txBody>
          <a:bodyPr>
            <a:normAutofit fontScale="90000"/>
          </a:bodyPr>
          <a:lstStyle/>
          <a:p>
            <a:r>
              <a:rPr lang="en-US" altLang="en-US" dirty="0"/>
              <a:t>Store-and-Forward Packet Switching</a:t>
            </a:r>
          </a:p>
        </p:txBody>
      </p:sp>
      <p:sp>
        <p:nvSpPr>
          <p:cNvPr id="7171" name="Rectangle 3"/>
          <p:cNvSpPr>
            <a:spLocks noGrp="1" noChangeArrowheads="1"/>
          </p:cNvSpPr>
          <p:nvPr>
            <p:ph type="body" idx="1"/>
          </p:nvPr>
        </p:nvSpPr>
        <p:spPr>
          <a:xfrm>
            <a:off x="381000" y="1417638"/>
            <a:ext cx="8381999" cy="4800600"/>
          </a:xfrm>
        </p:spPr>
        <p:txBody>
          <a:bodyPr/>
          <a:lstStyle/>
          <a:p>
            <a:pPr marL="0" indent="0">
              <a:buFontTx/>
              <a:buNone/>
            </a:pPr>
            <a:r>
              <a:rPr lang="en-US" altLang="en-US" dirty="0" smtClean="0"/>
              <a:t>In this type of network router stores packet and forward it to the appropriate destination.</a:t>
            </a:r>
            <a:endParaRPr lang="en-US" altLang="en-US" dirty="0"/>
          </a:p>
        </p:txBody>
      </p:sp>
      <p:sp>
        <p:nvSpPr>
          <p:cNvPr id="7173" name="Text Box 5"/>
          <p:cNvSpPr txBox="1">
            <a:spLocks noChangeArrowheads="1"/>
          </p:cNvSpPr>
          <p:nvPr/>
        </p:nvSpPr>
        <p:spPr bwMode="auto">
          <a:xfrm>
            <a:off x="3269456" y="2730500"/>
            <a:ext cx="1890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rPr>
              <a:t>fig 5-1</a:t>
            </a:r>
          </a:p>
        </p:txBody>
      </p:sp>
      <p:pic>
        <p:nvPicPr>
          <p:cNvPr id="7174" name="Picture 6" descr="5-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598" y="2560638"/>
            <a:ext cx="5884069" cy="287655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9601790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1143000"/>
          </a:xfrm>
        </p:spPr>
        <p:txBody>
          <a:bodyPr>
            <a:normAutofit/>
          </a:bodyPr>
          <a:lstStyle/>
          <a:p>
            <a:r>
              <a:rPr lang="en-US" altLang="en-US" dirty="0" smtClean="0"/>
              <a:t>Close Loop Congestion control</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
        <p:nvSpPr>
          <p:cNvPr id="5" name="Content Placeholder 4"/>
          <p:cNvSpPr>
            <a:spLocks noGrp="1"/>
          </p:cNvSpPr>
          <p:nvPr>
            <p:ph sz="quarter" idx="1"/>
          </p:nvPr>
        </p:nvSpPr>
        <p:spPr>
          <a:xfrm>
            <a:off x="304800" y="1066800"/>
            <a:ext cx="8610600" cy="5410200"/>
          </a:xfrm>
        </p:spPr>
        <p:txBody>
          <a:bodyPr>
            <a:normAutofit/>
          </a:bodyPr>
          <a:lstStyle/>
          <a:p>
            <a:pPr algn="just"/>
            <a:r>
              <a:rPr lang="en-US" b="1" dirty="0" smtClean="0">
                <a:latin typeface="Times New Roman" panose="02020603050405020304" pitchFamily="18" charset="0"/>
                <a:cs typeface="Times New Roman" panose="02020603050405020304" pitchFamily="18" charset="0"/>
              </a:rPr>
              <a:t>1. Backpressure: </a:t>
            </a:r>
            <a:r>
              <a:rPr lang="en-US" dirty="0" smtClean="0">
                <a:latin typeface="Times New Roman" panose="02020603050405020304" pitchFamily="18" charset="0"/>
                <a:cs typeface="Times New Roman" panose="02020603050405020304" pitchFamily="18" charset="0"/>
              </a:rPr>
              <a:t>In this technique congested node stops receiving data from the immediate upstream node or nodes.</a:t>
            </a:r>
          </a:p>
          <a:p>
            <a:pPr algn="just"/>
            <a:r>
              <a:rPr lang="en-US" dirty="0" smtClean="0">
                <a:latin typeface="Times New Roman" panose="02020603050405020304" pitchFamily="18" charset="0"/>
                <a:cs typeface="Times New Roman" panose="02020603050405020304" pitchFamily="18" charset="0"/>
              </a:rPr>
              <a:t>Backpressure is a node to node congestion control that starts with a node an propagates, in the opposite direction of data flow.</a:t>
            </a:r>
          </a:p>
          <a:p>
            <a:pPr algn="just"/>
            <a:r>
              <a:rPr lang="en-US" dirty="0" smtClean="0">
                <a:latin typeface="Times New Roman" panose="02020603050405020304" pitchFamily="18" charset="0"/>
                <a:cs typeface="Times New Roman" panose="02020603050405020304" pitchFamily="18" charset="0"/>
              </a:rPr>
              <a:t>It is applied only to virtual circuit network. In which each node knows the upstream node from which a flow of data is coming.</a:t>
            </a:r>
          </a:p>
          <a:p>
            <a:pPr algn="just"/>
            <a:r>
              <a:rPr lang="en-US" b="1" dirty="0" smtClean="0">
                <a:latin typeface="Times New Roman" panose="02020603050405020304" pitchFamily="18" charset="0"/>
                <a:cs typeface="Times New Roman" panose="02020603050405020304" pitchFamily="18" charset="0"/>
              </a:rPr>
              <a:t>2. Chock Packet: </a:t>
            </a:r>
            <a:r>
              <a:rPr lang="en-US" dirty="0" smtClean="0">
                <a:latin typeface="Times New Roman" panose="02020603050405020304" pitchFamily="18" charset="0"/>
                <a:cs typeface="Times New Roman" panose="02020603050405020304" pitchFamily="18" charset="0"/>
              </a:rPr>
              <a:t>A choke packet is a packet sent by a node to the source to inform it of congestion.</a:t>
            </a:r>
          </a:p>
          <a:p>
            <a:pPr algn="just"/>
            <a:r>
              <a:rPr lang="en-US" dirty="0" smtClean="0">
                <a:latin typeface="Times New Roman" panose="02020603050405020304" pitchFamily="18" charset="0"/>
                <a:cs typeface="Times New Roman" panose="02020603050405020304" pitchFamily="18" charset="0"/>
              </a:rPr>
              <a:t>In chock packet method the warning is from the router which has encountered congestion, to the source station directly.</a:t>
            </a: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1143000"/>
          </a:xfrm>
        </p:spPr>
        <p:txBody>
          <a:bodyPr>
            <a:normAutofit/>
          </a:bodyPr>
          <a:lstStyle/>
          <a:p>
            <a:r>
              <a:rPr lang="en-US" altLang="en-US" dirty="0" smtClean="0"/>
              <a:t>Close Loop Congestion control</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5" name="Content Placeholder 4"/>
          <p:cNvSpPr>
            <a:spLocks noGrp="1"/>
          </p:cNvSpPr>
          <p:nvPr>
            <p:ph sz="quarter" idx="1"/>
          </p:nvPr>
        </p:nvSpPr>
        <p:spPr>
          <a:xfrm>
            <a:off x="304800" y="990600"/>
            <a:ext cx="8610600" cy="5410200"/>
          </a:xfrm>
        </p:spPr>
        <p:txBody>
          <a:bodyPr>
            <a:normAutofit lnSpcReduction="10000"/>
          </a:bodyPr>
          <a:lstStyle/>
          <a:p>
            <a:pPr algn="just"/>
            <a:r>
              <a:rPr lang="en-US" b="1" dirty="0" smtClean="0">
                <a:latin typeface="Times New Roman" panose="02020603050405020304" pitchFamily="18" charset="0"/>
                <a:cs typeface="Times New Roman" panose="02020603050405020304" pitchFamily="18" charset="0"/>
              </a:rPr>
              <a:t>3. Implicit Signaling: </a:t>
            </a:r>
            <a:r>
              <a:rPr lang="en-US" dirty="0" smtClean="0">
                <a:latin typeface="Times New Roman" panose="02020603050405020304" pitchFamily="18" charset="0"/>
                <a:cs typeface="Times New Roman" panose="02020603050405020304" pitchFamily="18" charset="0"/>
              </a:rPr>
              <a:t> in this technique there is no communication between the congested node or nodes and the source. </a:t>
            </a:r>
          </a:p>
          <a:p>
            <a:pPr algn="just"/>
            <a:r>
              <a:rPr lang="en-US" dirty="0" smtClean="0">
                <a:latin typeface="Times New Roman" panose="02020603050405020304" pitchFamily="18" charset="0"/>
                <a:cs typeface="Times New Roman" panose="02020603050405020304" pitchFamily="18" charset="0"/>
              </a:rPr>
              <a:t>The source guesses that there is a congestion somewhere in the network from other symptoms.</a:t>
            </a:r>
          </a:p>
          <a:p>
            <a:pPr algn="just"/>
            <a:r>
              <a:rPr lang="en-US" dirty="0" smtClean="0">
                <a:latin typeface="Times New Roman" panose="02020603050405020304" pitchFamily="18" charset="0"/>
                <a:cs typeface="Times New Roman" panose="02020603050405020304" pitchFamily="18" charset="0"/>
              </a:rPr>
              <a:t>For example if source will not get an acknowledgment for a while it assumes that there is a congestion.</a:t>
            </a:r>
          </a:p>
          <a:p>
            <a:pPr algn="just"/>
            <a:r>
              <a:rPr lang="en-US" b="1" dirty="0" smtClean="0">
                <a:latin typeface="Times New Roman" panose="02020603050405020304" pitchFamily="18" charset="0"/>
                <a:cs typeface="Times New Roman" panose="02020603050405020304" pitchFamily="18" charset="0"/>
              </a:rPr>
              <a:t>4. Explicit Signaling: </a:t>
            </a:r>
            <a:r>
              <a:rPr lang="en-US" dirty="0" smtClean="0">
                <a:latin typeface="Times New Roman" panose="02020603050405020304" pitchFamily="18" charset="0"/>
                <a:cs typeface="Times New Roman" panose="02020603050405020304" pitchFamily="18" charset="0"/>
              </a:rPr>
              <a:t>The node that experience congestion will send signal to source or destination.</a:t>
            </a:r>
          </a:p>
          <a:p>
            <a:pPr algn="just"/>
            <a:r>
              <a:rPr lang="en-US" dirty="0" smtClean="0">
                <a:latin typeface="Times New Roman" panose="02020603050405020304" pitchFamily="18" charset="0"/>
                <a:cs typeface="Times New Roman" panose="02020603050405020304" pitchFamily="18" charset="0"/>
              </a:rPr>
              <a:t>In this technique no separate packet is used , signal is included in the packets that carry data.</a:t>
            </a:r>
          </a:p>
          <a:p>
            <a:pPr lvl="1" algn="just"/>
            <a:r>
              <a:rPr lang="en-US" dirty="0" smtClean="0">
                <a:latin typeface="Times New Roman" panose="02020603050405020304" pitchFamily="18" charset="0"/>
                <a:cs typeface="Times New Roman" panose="02020603050405020304" pitchFamily="18" charset="0"/>
              </a:rPr>
              <a:t>Backward signaling: bit sent to source in reverse direction to inform congestion</a:t>
            </a:r>
          </a:p>
          <a:p>
            <a:pPr lvl="1" algn="just"/>
            <a:r>
              <a:rPr lang="en-US" dirty="0" smtClean="0">
                <a:latin typeface="Times New Roman" panose="02020603050405020304" pitchFamily="18" charset="0"/>
                <a:cs typeface="Times New Roman" panose="02020603050405020304" pitchFamily="18" charset="0"/>
              </a:rPr>
              <a:t>Forward signaling: bit sent in same direction to receiver</a:t>
            </a: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7" name="Line 3"/>
          <p:cNvSpPr>
            <a:spLocks noChangeShapeType="1"/>
          </p:cNvSpPr>
          <p:nvPr/>
        </p:nvSpPr>
        <p:spPr bwMode="auto">
          <a:xfrm>
            <a:off x="1285875"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1428" name="Text Box 4"/>
          <p:cNvSpPr txBox="1">
            <a:spLocks noChangeArrowheads="1"/>
          </p:cNvSpPr>
          <p:nvPr/>
        </p:nvSpPr>
        <p:spPr bwMode="auto">
          <a:xfrm>
            <a:off x="2024063" y="762000"/>
            <a:ext cx="59525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Backpressure </a:t>
            </a:r>
            <a:r>
              <a:rPr lang="en-US" altLang="en-US" sz="2000" i="1" dirty="0">
                <a:latin typeface="Times New Roman" panose="02020603050405020304" pitchFamily="18" charset="0"/>
              </a:rPr>
              <a:t>method for alleviating congestion</a:t>
            </a:r>
          </a:p>
        </p:txBody>
      </p:sp>
      <p:pic>
        <p:nvPicPr>
          <p:cNvPr id="8714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981" y="1590674"/>
            <a:ext cx="6396038"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4"/>
          <p:cNvSpPr txBox="1">
            <a:spLocks noChangeArrowheads="1"/>
          </p:cNvSpPr>
          <p:nvPr/>
        </p:nvSpPr>
        <p:spPr bwMode="auto">
          <a:xfrm>
            <a:off x="3362325" y="3305599"/>
            <a:ext cx="25298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400" dirty="0" smtClean="0">
                <a:solidFill>
                  <a:schemeClr val="folHlink"/>
                </a:solidFill>
                <a:latin typeface="Times New Roman" panose="02020603050405020304" pitchFamily="18" charset="0"/>
              </a:rPr>
              <a:t> </a:t>
            </a:r>
            <a:r>
              <a:rPr lang="en-US" altLang="en-US" sz="2000" i="1" dirty="0">
                <a:latin typeface="Times New Roman" panose="02020603050405020304" pitchFamily="18" charset="0"/>
              </a:rPr>
              <a:t>Choke packet</a:t>
            </a:r>
          </a:p>
        </p:txBody>
      </p:sp>
      <p:pic>
        <p:nvPicPr>
          <p:cNvPr id="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3981" y="3967164"/>
            <a:ext cx="6396038" cy="233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Line 2"/>
          <p:cNvSpPr>
            <a:spLocks noChangeShapeType="1"/>
          </p:cNvSpPr>
          <p:nvPr/>
        </p:nvSpPr>
        <p:spPr bwMode="auto">
          <a:xfrm>
            <a:off x="1285875" y="3171423"/>
            <a:ext cx="657225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3"/>
          <p:cNvSpPr>
            <a:spLocks noChangeShapeType="1"/>
          </p:cNvSpPr>
          <p:nvPr/>
        </p:nvSpPr>
        <p:spPr bwMode="auto">
          <a:xfrm>
            <a:off x="1285875" y="3906591"/>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Slide Number Placeholder 12"/>
          <p:cNvSpPr>
            <a:spLocks noGrp="1"/>
          </p:cNvSpPr>
          <p:nvPr>
            <p:ph type="sldNum" sz="quarter" idx="12"/>
          </p:nvPr>
        </p:nvSpPr>
        <p:spPr/>
        <p:txBody>
          <a:bodyPr/>
          <a:lstStyle/>
          <a:p>
            <a:fld id="{B6F15528-21DE-4FAA-801E-634DDDAF4B2B}" type="slidenum">
              <a:rPr lang="en-US" smtClean="0"/>
              <a:pPr/>
              <a:t>42</a:t>
            </a:fld>
            <a:endParaRPr lang="en-US"/>
          </a:p>
        </p:txBody>
      </p:sp>
      <p:sp>
        <p:nvSpPr>
          <p:cNvPr id="14" name="Footer Placeholder 13"/>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9697009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143000" y="186207"/>
            <a:ext cx="2843213" cy="1695450"/>
          </a:xfrm>
        </p:spPr>
        <p:txBody>
          <a:bodyPr>
            <a:normAutofit fontScale="90000"/>
          </a:bodyPr>
          <a:lstStyle/>
          <a:p>
            <a:r>
              <a:rPr lang="en-US" altLang="en-US" dirty="0">
                <a:latin typeface="Times New Roman" panose="02020603050405020304" pitchFamily="18" charset="0"/>
                <a:cs typeface="Times New Roman" panose="02020603050405020304" pitchFamily="18" charset="0"/>
              </a:rPr>
              <a:t>Hop-by-Hop Choke Packets</a:t>
            </a:r>
          </a:p>
        </p:txBody>
      </p:sp>
      <p:sp>
        <p:nvSpPr>
          <p:cNvPr id="40963" name="Rectangle 3"/>
          <p:cNvSpPr>
            <a:spLocks noGrp="1" noChangeArrowheads="1"/>
          </p:cNvSpPr>
          <p:nvPr>
            <p:ph type="body" idx="1"/>
          </p:nvPr>
        </p:nvSpPr>
        <p:spPr>
          <a:xfrm>
            <a:off x="1143000" y="1881657"/>
            <a:ext cx="2624071" cy="2156943"/>
          </a:xfrm>
        </p:spPr>
        <p:txBody>
          <a:bodyPr>
            <a:noAutofit/>
          </a:bodyPr>
          <a:lstStyle/>
          <a:p>
            <a:pPr>
              <a:buFontTx/>
              <a:buNone/>
            </a:pPr>
            <a:r>
              <a:rPr lang="en-US" altLang="en-US" sz="2800" dirty="0">
                <a:solidFill>
                  <a:schemeClr val="accent2"/>
                </a:solidFill>
              </a:rPr>
              <a:t>(a)</a:t>
            </a:r>
            <a:r>
              <a:rPr lang="en-US" altLang="en-US" sz="2800" dirty="0"/>
              <a:t> A choke </a:t>
            </a:r>
            <a:r>
              <a:rPr lang="en-US" altLang="en-US" sz="2800" dirty="0">
                <a:latin typeface="Times New Roman" panose="02020603050405020304" pitchFamily="18" charset="0"/>
                <a:cs typeface="Times New Roman" panose="02020603050405020304" pitchFamily="18" charset="0"/>
              </a:rPr>
              <a:t>packet</a:t>
            </a:r>
            <a:r>
              <a:rPr lang="en-US" altLang="en-US" sz="2800" dirty="0"/>
              <a:t> that affects only the source.</a:t>
            </a:r>
          </a:p>
          <a:p>
            <a:pPr>
              <a:buFontTx/>
              <a:buNone/>
            </a:pPr>
            <a:endParaRPr lang="en-US" altLang="en-US" sz="2800" dirty="0"/>
          </a:p>
          <a:p>
            <a:pPr>
              <a:buFontTx/>
              <a:buNone/>
            </a:pPr>
            <a:r>
              <a:rPr lang="en-US" altLang="en-US" sz="2800" dirty="0">
                <a:solidFill>
                  <a:schemeClr val="accent2"/>
                </a:solidFill>
              </a:rPr>
              <a:t>(b)</a:t>
            </a:r>
            <a:r>
              <a:rPr lang="en-US" altLang="en-US" sz="2800" dirty="0"/>
              <a:t> A choke packet that affects each hop it passes </a:t>
            </a:r>
            <a:r>
              <a:rPr lang="en-US" altLang="en-US" sz="2800" dirty="0">
                <a:latin typeface="Times New Roman" panose="02020603050405020304" pitchFamily="18" charset="0"/>
                <a:cs typeface="Times New Roman" panose="02020603050405020304" pitchFamily="18" charset="0"/>
              </a:rPr>
              <a:t>through</a:t>
            </a:r>
            <a:r>
              <a:rPr lang="en-US" altLang="en-US" sz="2800" dirty="0"/>
              <a:t>.</a:t>
            </a:r>
          </a:p>
        </p:txBody>
      </p:sp>
      <p:pic>
        <p:nvPicPr>
          <p:cNvPr id="40965" name="Picture 5" descr="5-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9662" y="186207"/>
            <a:ext cx="3281296" cy="658733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sp>
        <p:nvSpPr>
          <p:cNvPr id="6" name="Footer Placeholder 5"/>
          <p:cNvSpPr>
            <a:spLocks noGrp="1"/>
          </p:cNvSpPr>
          <p:nvPr>
            <p:ph type="ftr" sz="quarter" idx="11"/>
          </p:nvPr>
        </p:nvSpPr>
        <p:spPr/>
        <p:txBody>
          <a:bodyPr/>
          <a:lstStyle/>
          <a:p>
            <a:r>
              <a:rPr lang="en-US" dirty="0" smtClean="0"/>
              <a:t>Prof. Vishal A. </a:t>
            </a:r>
            <a:r>
              <a:rPr lang="en-US" dirty="0" err="1" smtClean="0"/>
              <a:t>Polara</a:t>
            </a:r>
            <a:r>
              <a:rPr lang="en-US" dirty="0" smtClean="0"/>
              <a:t>                            </a:t>
            </a:r>
            <a:endParaRPr lang="en-US" dirty="0"/>
          </a:p>
        </p:txBody>
      </p:sp>
    </p:spTree>
    <p:extLst>
      <p:ext uri="{BB962C8B-B14F-4D97-AF65-F5344CB8AC3E}">
        <p14:creationId xmlns:p14="http://schemas.microsoft.com/office/powerpoint/2010/main" val="24887302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1143000"/>
          </a:xfrm>
        </p:spPr>
        <p:txBody>
          <a:bodyPr>
            <a:normAutofit/>
          </a:bodyPr>
          <a:lstStyle/>
          <a:p>
            <a:r>
              <a:rPr lang="en-US" altLang="en-US" dirty="0" smtClean="0"/>
              <a:t>4. Quality of service</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sp>
        <p:nvSpPr>
          <p:cNvPr id="5" name="Content Placeholder 4"/>
          <p:cNvSpPr>
            <a:spLocks noGrp="1"/>
          </p:cNvSpPr>
          <p:nvPr>
            <p:ph sz="quarter" idx="1"/>
          </p:nvPr>
        </p:nvSpPr>
        <p:spPr>
          <a:xfrm>
            <a:off x="304800" y="990600"/>
            <a:ext cx="8610600" cy="5410200"/>
          </a:xfrm>
        </p:spPr>
        <p:txBody>
          <a:bodyPr>
            <a:normAutofit fontScale="92500"/>
          </a:bodyPr>
          <a:lstStyle/>
          <a:p>
            <a:pPr algn="just"/>
            <a:r>
              <a:rPr lang="en-US" b="1" dirty="0" smtClean="0">
                <a:latin typeface="Times New Roman" panose="02020603050405020304" pitchFamily="18" charset="0"/>
                <a:cs typeface="Times New Roman" panose="02020603050405020304" pitchFamily="18" charset="0"/>
              </a:rPr>
              <a:t>Flow Characteristics: </a:t>
            </a:r>
          </a:p>
          <a:p>
            <a:pPr algn="just"/>
            <a:r>
              <a:rPr lang="en-US" b="1" dirty="0" smtClean="0">
                <a:latin typeface="Times New Roman" panose="02020603050405020304" pitchFamily="18" charset="0"/>
                <a:cs typeface="Times New Roman" panose="02020603050405020304" pitchFamily="18" charset="0"/>
              </a:rPr>
              <a:t>1. Reliability: </a:t>
            </a:r>
            <a:r>
              <a:rPr lang="en-US" dirty="0" smtClean="0">
                <a:latin typeface="Times New Roman" panose="02020603050405020304" pitchFamily="18" charset="0"/>
                <a:cs typeface="Times New Roman" panose="02020603050405020304" pitchFamily="18" charset="0"/>
              </a:rPr>
              <a:t>It means lose of packet. If packet lose is less than reliability is more. For example it is required in mail, file transfer etc.</a:t>
            </a:r>
          </a:p>
          <a:p>
            <a:pPr algn="just"/>
            <a:r>
              <a:rPr lang="en-US" b="1" dirty="0" smtClean="0">
                <a:latin typeface="Times New Roman" panose="02020603050405020304" pitchFamily="18" charset="0"/>
                <a:cs typeface="Times New Roman" panose="02020603050405020304" pitchFamily="18" charset="0"/>
              </a:rPr>
              <a:t>2. Delay: </a:t>
            </a:r>
            <a:r>
              <a:rPr lang="en-US" dirty="0" smtClean="0">
                <a:latin typeface="Times New Roman" panose="02020603050405020304" pitchFamily="18" charset="0"/>
                <a:cs typeface="Times New Roman" panose="02020603050405020304" pitchFamily="18" charset="0"/>
              </a:rPr>
              <a:t>source to destination delay is not good for voice communication.</a:t>
            </a:r>
          </a:p>
          <a:p>
            <a:pPr algn="just"/>
            <a:r>
              <a:rPr lang="en-US" b="1" dirty="0" smtClean="0">
                <a:latin typeface="Times New Roman" panose="02020603050405020304" pitchFamily="18" charset="0"/>
                <a:cs typeface="Times New Roman" panose="02020603050405020304" pitchFamily="18" charset="0"/>
              </a:rPr>
              <a:t>3. Jitter: </a:t>
            </a:r>
            <a:r>
              <a:rPr lang="en-US" dirty="0" smtClean="0">
                <a:latin typeface="Times New Roman" panose="02020603050405020304" pitchFamily="18" charset="0"/>
                <a:cs typeface="Times New Roman" panose="02020603050405020304" pitchFamily="18" charset="0"/>
              </a:rPr>
              <a:t>Jitter is the variation in delay for packets belonging to the same flow. For example if four packet sent at 1,2,3 and 4 second it arrive at 21,22,23,24 then there is a same delay 20.</a:t>
            </a:r>
          </a:p>
          <a:p>
            <a:pPr algn="just"/>
            <a:r>
              <a:rPr lang="en-US" dirty="0" smtClean="0">
                <a:latin typeface="Times New Roman" panose="02020603050405020304" pitchFamily="18" charset="0"/>
                <a:cs typeface="Times New Roman" panose="02020603050405020304" pitchFamily="18" charset="0"/>
              </a:rPr>
              <a:t>high jitter means difference between delay is large.</a:t>
            </a:r>
          </a:p>
          <a:p>
            <a:pPr algn="just"/>
            <a:r>
              <a:rPr lang="en-US" b="1" dirty="0" smtClean="0">
                <a:latin typeface="Times New Roman" panose="02020603050405020304" pitchFamily="18" charset="0"/>
                <a:cs typeface="Times New Roman" panose="02020603050405020304" pitchFamily="18" charset="0"/>
              </a:rPr>
              <a:t>4. Bandwidth: </a:t>
            </a:r>
            <a:r>
              <a:rPr lang="en-US" dirty="0" smtClean="0">
                <a:latin typeface="Times New Roman" panose="02020603050405020304" pitchFamily="18" charset="0"/>
                <a:cs typeface="Times New Roman" panose="02020603050405020304" pitchFamily="18" charset="0"/>
              </a:rPr>
              <a:t>different applications need different bandwidths. Video conferencing require millions of bit to sent while mail </a:t>
            </a:r>
            <a:r>
              <a:rPr lang="en-US" dirty="0" err="1" smtClean="0">
                <a:latin typeface="Times New Roman" panose="02020603050405020304" pitchFamily="18" charset="0"/>
                <a:cs typeface="Times New Roman" panose="02020603050405020304" pitchFamily="18" charset="0"/>
              </a:rPr>
              <a:t>doesnot</a:t>
            </a:r>
            <a:r>
              <a:rPr lang="en-US" dirty="0" smtClean="0">
                <a:latin typeface="Times New Roman" panose="02020603050405020304" pitchFamily="18" charset="0"/>
                <a:cs typeface="Times New Roman" panose="02020603050405020304" pitchFamily="18" charset="0"/>
              </a:rPr>
              <a:t>.</a:t>
            </a:r>
            <a:endParaRPr lang="en-US" b="1"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3"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644" name="Text Box 4"/>
          <p:cNvSpPr txBox="1">
            <a:spLocks noChangeArrowheads="1"/>
          </p:cNvSpPr>
          <p:nvPr/>
        </p:nvSpPr>
        <p:spPr bwMode="auto">
          <a:xfrm>
            <a:off x="1371601" y="762000"/>
            <a:ext cx="31758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Flow </a:t>
            </a:r>
            <a:r>
              <a:rPr lang="en-US" altLang="en-US" sz="2000" i="1" dirty="0">
                <a:latin typeface="Times New Roman" panose="02020603050405020304" pitchFamily="18" charset="0"/>
              </a:rPr>
              <a:t>characteristics</a:t>
            </a:r>
          </a:p>
        </p:txBody>
      </p:sp>
      <p:pic>
        <p:nvPicPr>
          <p:cNvPr id="8806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2662238"/>
            <a:ext cx="4558904" cy="152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8893863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1143000"/>
          </a:xfrm>
        </p:spPr>
        <p:txBody>
          <a:bodyPr>
            <a:normAutofit fontScale="90000"/>
          </a:bodyPr>
          <a:lstStyle/>
          <a:p>
            <a:r>
              <a:rPr lang="en-US" altLang="en-US" dirty="0" smtClean="0">
                <a:latin typeface="Times New Roman" panose="02020603050405020304" pitchFamily="18" charset="0"/>
                <a:cs typeface="Times New Roman" panose="02020603050405020304" pitchFamily="18" charset="0"/>
              </a:rPr>
              <a:t>4.1 Quality of service improved technique</a:t>
            </a:r>
            <a:endParaRPr lang="en-US"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
        <p:nvSpPr>
          <p:cNvPr id="5" name="Content Placeholder 4"/>
          <p:cNvSpPr>
            <a:spLocks noGrp="1"/>
          </p:cNvSpPr>
          <p:nvPr>
            <p:ph sz="quarter" idx="1"/>
          </p:nvPr>
        </p:nvSpPr>
        <p:spPr>
          <a:xfrm>
            <a:off x="304800" y="990600"/>
            <a:ext cx="8610600" cy="5410200"/>
          </a:xfrm>
        </p:spPr>
        <p:txBody>
          <a:bodyPr>
            <a:normAutofit fontScale="92500" lnSpcReduction="10000"/>
          </a:bodyPr>
          <a:lstStyle/>
          <a:p>
            <a:pPr algn="just"/>
            <a:r>
              <a:rPr lang="en-US" b="1" dirty="0" smtClean="0">
                <a:latin typeface="Times New Roman" panose="02020603050405020304" pitchFamily="18" charset="0"/>
                <a:cs typeface="Times New Roman" panose="02020603050405020304" pitchFamily="18" charset="0"/>
              </a:rPr>
              <a:t>1. Scheduling: </a:t>
            </a:r>
            <a:endParaRPr lang="en-US" dirty="0" smtClean="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FIFO queuing: </a:t>
            </a:r>
            <a:r>
              <a:rPr lang="en-US" dirty="0" smtClean="0">
                <a:latin typeface="Times New Roman" panose="02020603050405020304" pitchFamily="18" charset="0"/>
                <a:cs typeface="Times New Roman" panose="02020603050405020304" pitchFamily="18" charset="0"/>
              </a:rPr>
              <a:t>first in, first out queuing packets wait in buffer until the node is ready to process them. If the average arrival rate I higher than the average processing rate, the queue will fill up and new packets will be discarded. For example wait at bus stop.</a:t>
            </a:r>
          </a:p>
          <a:p>
            <a:pPr algn="just"/>
            <a:r>
              <a:rPr lang="en-US" b="1" dirty="0" smtClean="0">
                <a:latin typeface="Times New Roman" panose="02020603050405020304" pitchFamily="18" charset="0"/>
                <a:cs typeface="Times New Roman" panose="02020603050405020304" pitchFamily="18" charset="0"/>
              </a:rPr>
              <a:t>Priority Queuing:  </a:t>
            </a:r>
            <a:r>
              <a:rPr lang="en-US" dirty="0" smtClean="0">
                <a:latin typeface="Times New Roman" panose="02020603050405020304" pitchFamily="18" charset="0"/>
                <a:cs typeface="Times New Roman" panose="02020603050405020304" pitchFamily="18" charset="0"/>
              </a:rPr>
              <a:t>In this technique priority class is assigned to packets. The packet in higher priority queue are processed first.</a:t>
            </a:r>
          </a:p>
          <a:p>
            <a:pPr algn="just"/>
            <a:r>
              <a:rPr lang="en-US" dirty="0" smtClean="0">
                <a:latin typeface="Times New Roman" panose="02020603050405020304" pitchFamily="18" charset="0"/>
                <a:cs typeface="Times New Roman" panose="02020603050405020304" pitchFamily="18" charset="0"/>
              </a:rPr>
              <a:t>there is a drawback if there is a continuous flow in high priority queue. The packets in the lower priority queues will never a chance to be processed.</a:t>
            </a:r>
          </a:p>
          <a:p>
            <a:pPr algn="just"/>
            <a:r>
              <a:rPr lang="en-US" b="1" dirty="0" smtClean="0">
                <a:latin typeface="Times New Roman" panose="02020603050405020304" pitchFamily="18" charset="0"/>
                <a:cs typeface="Times New Roman" panose="02020603050405020304" pitchFamily="18" charset="0"/>
              </a:rPr>
              <a:t>Weighted Fair Queuing: </a:t>
            </a:r>
            <a:r>
              <a:rPr lang="en-US" dirty="0" smtClean="0">
                <a:latin typeface="Times New Roman" panose="02020603050405020304" pitchFamily="18" charset="0"/>
                <a:cs typeface="Times New Roman" panose="02020603050405020304" pitchFamily="18" charset="0"/>
              </a:rPr>
              <a:t>It is like priority queue class is assigned to packet but here higher priority means weight, if weights are 3,2, and 1, there packets are processed from the first queue, two from send and one from third queue.</a:t>
            </a:r>
            <a:endParaRPr lang="en-US" b="1"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7"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1668" name="Text Box 4"/>
          <p:cNvSpPr txBox="1">
            <a:spLocks noChangeArrowheads="1"/>
          </p:cNvSpPr>
          <p:nvPr/>
        </p:nvSpPr>
        <p:spPr bwMode="auto">
          <a:xfrm>
            <a:off x="3235819" y="5181600"/>
            <a:ext cx="23262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FIFO </a:t>
            </a:r>
            <a:r>
              <a:rPr lang="en-US" altLang="en-US" sz="2000" i="1" dirty="0">
                <a:latin typeface="Times New Roman" panose="02020603050405020304" pitchFamily="18" charset="0"/>
              </a:rPr>
              <a:t>queue</a:t>
            </a:r>
          </a:p>
        </p:txBody>
      </p:sp>
      <p:pic>
        <p:nvPicPr>
          <p:cNvPr id="8816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573" y="2998788"/>
            <a:ext cx="5463778" cy="149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990600" y="0"/>
            <a:ext cx="7498080" cy="1143000"/>
          </a:xfrm>
        </p:spPr>
        <p:txBody>
          <a:bodyPr>
            <a:normAutofit/>
          </a:bodyPr>
          <a:lstStyle/>
          <a:p>
            <a:r>
              <a:rPr lang="en-US" sz="4000" dirty="0" smtClean="0"/>
              <a:t>Scheduling - </a:t>
            </a:r>
            <a:r>
              <a:rPr lang="en-US" sz="4000" i="1" dirty="0" smtClean="0"/>
              <a:t>FIFO</a:t>
            </a:r>
            <a:endParaRPr lang="en-US" sz="4000" i="1"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6658798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1"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2692" name="Text Box 4"/>
          <p:cNvSpPr txBox="1">
            <a:spLocks noChangeArrowheads="1"/>
          </p:cNvSpPr>
          <p:nvPr/>
        </p:nvSpPr>
        <p:spPr bwMode="auto">
          <a:xfrm>
            <a:off x="2888089" y="5562600"/>
            <a:ext cx="27638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Priority </a:t>
            </a:r>
            <a:r>
              <a:rPr lang="en-US" altLang="en-US" sz="2000" i="1" dirty="0">
                <a:latin typeface="Times New Roman" panose="02020603050405020304" pitchFamily="18" charset="0"/>
              </a:rPr>
              <a:t>queuing</a:t>
            </a:r>
          </a:p>
        </p:txBody>
      </p:sp>
      <p:pic>
        <p:nvPicPr>
          <p:cNvPr id="8826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548" y="2119315"/>
            <a:ext cx="6444853" cy="321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1327548" y="633415"/>
            <a:ext cx="7498080" cy="1143000"/>
          </a:xfrm>
          <a:prstGeom prst="rect">
            <a:avLst/>
          </a:prstGeom>
        </p:spPr>
        <p:txBody>
          <a:bodyP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4000" dirty="0" smtClean="0">
                <a:latin typeface="Times New Roman" panose="02020603050405020304" pitchFamily="18" charset="0"/>
                <a:cs typeface="Times New Roman" panose="02020603050405020304" pitchFamily="18" charset="0"/>
              </a:rPr>
              <a:t>Scheduling – </a:t>
            </a:r>
            <a:r>
              <a:rPr lang="en-US" sz="4000" i="1" dirty="0" smtClean="0">
                <a:latin typeface="Times New Roman" panose="02020603050405020304" pitchFamily="18" charset="0"/>
                <a:cs typeface="Times New Roman" panose="02020603050405020304" pitchFamily="18" charset="0"/>
              </a:rPr>
              <a:t>Priority queuing</a:t>
            </a:r>
            <a:endParaRPr lang="en-US" sz="4000" i="1"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6948904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5"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3716" name="Text Box 4"/>
          <p:cNvSpPr txBox="1">
            <a:spLocks noChangeArrowheads="1"/>
          </p:cNvSpPr>
          <p:nvPr/>
        </p:nvSpPr>
        <p:spPr bwMode="auto">
          <a:xfrm>
            <a:off x="2521039" y="5586414"/>
            <a:ext cx="33302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Weighted </a:t>
            </a:r>
            <a:r>
              <a:rPr lang="en-US" altLang="en-US" sz="2000" i="1" dirty="0">
                <a:latin typeface="Times New Roman" panose="02020603050405020304" pitchFamily="18" charset="0"/>
              </a:rPr>
              <a:t>fair queuing</a:t>
            </a:r>
          </a:p>
        </p:txBody>
      </p:sp>
      <p:pic>
        <p:nvPicPr>
          <p:cNvPr id="8837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523" y="1997076"/>
            <a:ext cx="5978128" cy="342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533400" y="649290"/>
            <a:ext cx="8221980" cy="1143000"/>
          </a:xfrm>
          <a:prstGeom prst="rect">
            <a:avLst/>
          </a:prstGeom>
        </p:spPr>
        <p:txBody>
          <a:bodyPr>
            <a:normAutofit fontScale="925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4000" dirty="0" smtClean="0"/>
              <a:t>Scheduling – </a:t>
            </a:r>
            <a:r>
              <a:rPr lang="en-US" sz="4000" i="1" dirty="0" smtClean="0"/>
              <a:t>Weighted Fair queuing</a:t>
            </a:r>
            <a:endParaRPr lang="en-US" sz="4000" i="1"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1747759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81000" y="-76200"/>
            <a:ext cx="8229600" cy="1143000"/>
          </a:xfrm>
        </p:spPr>
        <p:txBody>
          <a:bodyPr>
            <a:normAutofit fontScale="90000"/>
          </a:bodyPr>
          <a:lstStyle/>
          <a:p>
            <a:r>
              <a:rPr lang="en-US" altLang="en-US" dirty="0">
                <a:latin typeface="Times New Roman" panose="02020603050405020304" pitchFamily="18" charset="0"/>
                <a:cs typeface="Times New Roman" panose="02020603050405020304" pitchFamily="18" charset="0"/>
              </a:rPr>
              <a:t>Services Provided to the Transport Layer</a:t>
            </a:r>
          </a:p>
        </p:txBody>
      </p:sp>
      <p:sp>
        <p:nvSpPr>
          <p:cNvPr id="6147" name="Rectangle 3"/>
          <p:cNvSpPr>
            <a:spLocks noGrp="1" noChangeArrowheads="1"/>
          </p:cNvSpPr>
          <p:nvPr>
            <p:ph type="body" idx="1"/>
          </p:nvPr>
        </p:nvSpPr>
        <p:spPr>
          <a:xfrm>
            <a:off x="685800" y="1417639"/>
            <a:ext cx="8001000" cy="4745037"/>
          </a:xfrm>
        </p:spPr>
        <p:txBody>
          <a:bodyPr>
            <a:normAutofit lnSpcReduction="10000"/>
          </a:bodyPr>
          <a:lstStyle/>
          <a:p>
            <a:pPr algn="just">
              <a:buFontTx/>
              <a:buChar char="•"/>
            </a:pPr>
            <a:r>
              <a:rPr lang="en-US" altLang="en-US" sz="3000" dirty="0" smtClean="0">
                <a:latin typeface="Times New Roman" panose="02020603050405020304" pitchFamily="18" charset="0"/>
                <a:cs typeface="Times New Roman" panose="02020603050405020304" pitchFamily="18" charset="0"/>
              </a:rPr>
              <a:t>Services should be </a:t>
            </a:r>
            <a:r>
              <a:rPr lang="en-US" altLang="en-US" sz="3000" i="1" dirty="0" smtClean="0">
                <a:latin typeface="Times New Roman" panose="02020603050405020304" pitchFamily="18" charset="0"/>
                <a:cs typeface="Times New Roman" panose="02020603050405020304" pitchFamily="18" charset="0"/>
              </a:rPr>
              <a:t>independent of router technology.</a:t>
            </a:r>
          </a:p>
          <a:p>
            <a:pPr algn="just">
              <a:buFontTx/>
              <a:buChar char="•"/>
            </a:pPr>
            <a:endParaRPr lang="en-US" altLang="en-US" sz="3000" i="1" dirty="0" smtClean="0">
              <a:latin typeface="Times New Roman" panose="02020603050405020304" pitchFamily="18" charset="0"/>
              <a:cs typeface="Times New Roman" panose="02020603050405020304" pitchFamily="18" charset="0"/>
            </a:endParaRPr>
          </a:p>
          <a:p>
            <a:pPr algn="just">
              <a:buFontTx/>
              <a:buChar char="•"/>
            </a:pPr>
            <a:r>
              <a:rPr lang="en-US" altLang="en-US" sz="3000" dirty="0" smtClean="0">
                <a:latin typeface="Times New Roman" panose="02020603050405020304" pitchFamily="18" charset="0"/>
                <a:cs typeface="Times New Roman" panose="02020603050405020304" pitchFamily="18" charset="0"/>
              </a:rPr>
              <a:t>The transport layer should be </a:t>
            </a:r>
            <a:r>
              <a:rPr lang="en-US" altLang="en-US" sz="3000" i="1" dirty="0" smtClean="0">
                <a:latin typeface="Times New Roman" panose="02020603050405020304" pitchFamily="18" charset="0"/>
                <a:cs typeface="Times New Roman" panose="02020603050405020304" pitchFamily="18" charset="0"/>
              </a:rPr>
              <a:t>shielded from (covered with) number, type and topology of routers present.</a:t>
            </a:r>
          </a:p>
          <a:p>
            <a:pPr algn="just">
              <a:buFontTx/>
              <a:buChar char="•"/>
            </a:pPr>
            <a:endParaRPr lang="en-US" altLang="en-US" sz="3000" i="1" dirty="0" smtClean="0">
              <a:latin typeface="Times New Roman" panose="02020603050405020304" pitchFamily="18" charset="0"/>
              <a:cs typeface="Times New Roman" panose="02020603050405020304" pitchFamily="18" charset="0"/>
            </a:endParaRPr>
          </a:p>
          <a:p>
            <a:pPr algn="just">
              <a:buFontTx/>
              <a:buChar char="•"/>
            </a:pPr>
            <a:r>
              <a:rPr lang="en-US" altLang="en-US" sz="3000" dirty="0" smtClean="0">
                <a:latin typeface="Times New Roman" panose="02020603050405020304" pitchFamily="18" charset="0"/>
                <a:cs typeface="Times New Roman" panose="02020603050405020304" pitchFamily="18" charset="0"/>
              </a:rPr>
              <a:t>The network addresses made available to transport layer should </a:t>
            </a:r>
            <a:r>
              <a:rPr lang="en-US" altLang="en-US" sz="3000" i="1" dirty="0" smtClean="0">
                <a:latin typeface="Times New Roman" panose="02020603050405020304" pitchFamily="18" charset="0"/>
                <a:cs typeface="Times New Roman" panose="02020603050405020304" pitchFamily="18" charset="0"/>
              </a:rPr>
              <a:t>use a uniform numbering plan</a:t>
            </a:r>
            <a:r>
              <a:rPr lang="en-US" altLang="en-US" sz="3000" dirty="0" smtClean="0">
                <a:latin typeface="Times New Roman" panose="02020603050405020304" pitchFamily="18" charset="0"/>
                <a:cs typeface="Times New Roman" panose="02020603050405020304" pitchFamily="18" charset="0"/>
              </a:rPr>
              <a:t>, even across LANs and WANs.</a:t>
            </a:r>
            <a:endParaRPr lang="en-US" altLang="en-US" sz="3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097220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1143000"/>
          </a:xfrm>
        </p:spPr>
        <p:txBody>
          <a:bodyPr>
            <a:normAutofit fontScale="90000"/>
          </a:bodyPr>
          <a:lstStyle/>
          <a:p>
            <a:r>
              <a:rPr lang="en-US" altLang="en-US" dirty="0" smtClean="0">
                <a:latin typeface="Times New Roman" panose="02020603050405020304" pitchFamily="18" charset="0"/>
                <a:cs typeface="Times New Roman" panose="02020603050405020304" pitchFamily="18" charset="0"/>
              </a:rPr>
              <a:t>4.1 Quality of service improved technique</a:t>
            </a:r>
            <a:endParaRPr lang="en-US"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
        <p:nvSpPr>
          <p:cNvPr id="5" name="Content Placeholder 4"/>
          <p:cNvSpPr>
            <a:spLocks noGrp="1"/>
          </p:cNvSpPr>
          <p:nvPr>
            <p:ph sz="quarter" idx="1"/>
          </p:nvPr>
        </p:nvSpPr>
        <p:spPr>
          <a:xfrm>
            <a:off x="304800" y="990600"/>
            <a:ext cx="8610600" cy="5410200"/>
          </a:xfrm>
        </p:spPr>
        <p:txBody>
          <a:bodyPr>
            <a:normAutofit lnSpcReduction="10000"/>
          </a:bodyPr>
          <a:lstStyle/>
          <a:p>
            <a:pPr algn="just"/>
            <a:r>
              <a:rPr lang="en-US" b="1" dirty="0" smtClean="0">
                <a:latin typeface="Times New Roman" panose="02020603050405020304" pitchFamily="18" charset="0"/>
                <a:cs typeface="Times New Roman" panose="02020603050405020304" pitchFamily="18" charset="0"/>
              </a:rPr>
              <a:t>2. Traffic Shaping</a:t>
            </a:r>
          </a:p>
          <a:p>
            <a:pPr algn="just"/>
            <a:r>
              <a:rPr lang="en-US" dirty="0" smtClean="0">
                <a:latin typeface="Times New Roman" panose="02020603050405020304" pitchFamily="18" charset="0"/>
                <a:cs typeface="Times New Roman" panose="02020603050405020304" pitchFamily="18" charset="0"/>
              </a:rPr>
              <a:t>It is a mechanism to control the amount and the rate of the traffic sent to the network.</a:t>
            </a:r>
          </a:p>
          <a:p>
            <a:pPr algn="just"/>
            <a:r>
              <a:rPr lang="en-US" b="1" dirty="0" smtClean="0">
                <a:latin typeface="Times New Roman" panose="02020603050405020304" pitchFamily="18" charset="0"/>
                <a:cs typeface="Times New Roman" panose="02020603050405020304" pitchFamily="18" charset="0"/>
              </a:rPr>
              <a:t>Leaky Bucket: </a:t>
            </a:r>
            <a:r>
              <a:rPr lang="en-US" dirty="0" smtClean="0">
                <a:latin typeface="Times New Roman" panose="02020603050405020304" pitchFamily="18" charset="0"/>
                <a:cs typeface="Times New Roman" panose="02020603050405020304" pitchFamily="18" charset="0"/>
              </a:rPr>
              <a:t>It is used to smooth out busty traffic. </a:t>
            </a:r>
          </a:p>
          <a:p>
            <a:pPr algn="just"/>
            <a:r>
              <a:rPr lang="en-US" dirty="0" smtClean="0">
                <a:latin typeface="Times New Roman" panose="02020603050405020304" pitchFamily="18" charset="0"/>
                <a:cs typeface="Times New Roman" panose="02020603050405020304" pitchFamily="18" charset="0"/>
              </a:rPr>
              <a:t>Flow is not depend on input, output flow is constant.</a:t>
            </a:r>
          </a:p>
          <a:p>
            <a:pPr algn="just"/>
            <a:r>
              <a:rPr lang="en-US" dirty="0" smtClean="0">
                <a:latin typeface="Times New Roman" panose="02020603050405020304" pitchFamily="18" charset="0"/>
                <a:cs typeface="Times New Roman" panose="02020603050405020304" pitchFamily="18" charset="0"/>
              </a:rPr>
              <a:t>Here busty chunks are stored in the bucket and sent out at an average rate.</a:t>
            </a:r>
          </a:p>
          <a:p>
            <a:pPr algn="just"/>
            <a:r>
              <a:rPr lang="en-US" dirty="0" smtClean="0">
                <a:latin typeface="Times New Roman" panose="02020603050405020304" pitchFamily="18" charset="0"/>
                <a:cs typeface="Times New Roman" panose="02020603050405020304" pitchFamily="18" charset="0"/>
              </a:rPr>
              <a:t>It can also prevent congestion. It is also used for FIFO queue. If the traffic consists of fixed size packets ,the process removes a fixed number of packets from the queue at each tick of the clock. If the traffic consists of variable length packets the fixed output rate must be based on the number of bytes or bits..</a:t>
            </a: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9"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4740" name="Text Box 4"/>
          <p:cNvSpPr txBox="1">
            <a:spLocks noChangeArrowheads="1"/>
          </p:cNvSpPr>
          <p:nvPr/>
        </p:nvSpPr>
        <p:spPr bwMode="auto">
          <a:xfrm>
            <a:off x="3467638" y="5629141"/>
            <a:ext cx="32560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24.19  </a:t>
            </a:r>
            <a:r>
              <a:rPr lang="en-US" altLang="en-US" sz="2000" i="1" dirty="0">
                <a:latin typeface="Times New Roman" panose="02020603050405020304" pitchFamily="18" charset="0"/>
              </a:rPr>
              <a:t>Leaky bucket</a:t>
            </a:r>
          </a:p>
        </p:txBody>
      </p:sp>
      <p:pic>
        <p:nvPicPr>
          <p:cNvPr id="8847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4803" y="1563688"/>
            <a:ext cx="4223147" cy="384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1257300" y="573088"/>
            <a:ext cx="7498080" cy="1143000"/>
          </a:xfrm>
          <a:prstGeom prst="rect">
            <a:avLst/>
          </a:prstGeom>
        </p:spPr>
        <p:txBody>
          <a:bodyP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4000" dirty="0" smtClean="0"/>
              <a:t>Traffic Shaping – </a:t>
            </a:r>
            <a:r>
              <a:rPr lang="en-US" sz="4000" i="1" dirty="0" smtClean="0"/>
              <a:t>Leaky bucket</a:t>
            </a:r>
            <a:endParaRPr lang="en-US" sz="4000" i="1"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2867950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3"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5764" name="Text Box 4"/>
          <p:cNvSpPr txBox="1">
            <a:spLocks noChangeArrowheads="1"/>
          </p:cNvSpPr>
          <p:nvPr/>
        </p:nvSpPr>
        <p:spPr bwMode="auto">
          <a:xfrm>
            <a:off x="1371601" y="762000"/>
            <a:ext cx="40671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Leaky </a:t>
            </a:r>
            <a:r>
              <a:rPr lang="en-US" altLang="en-US" sz="2000" i="1" dirty="0">
                <a:latin typeface="Times New Roman" panose="02020603050405020304" pitchFamily="18" charset="0"/>
              </a:rPr>
              <a:t>bucket implementation</a:t>
            </a:r>
          </a:p>
        </p:txBody>
      </p:sp>
      <p:pic>
        <p:nvPicPr>
          <p:cNvPr id="8857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4507" y="2352677"/>
            <a:ext cx="5436394"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6254933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609600"/>
          </a:xfrm>
        </p:spPr>
        <p:txBody>
          <a:bodyPr>
            <a:noAutofit/>
          </a:bodyPr>
          <a:lstStyle/>
          <a:p>
            <a:r>
              <a:rPr lang="en-US" altLang="en-US" sz="3200" dirty="0" smtClean="0">
                <a:latin typeface="Times New Roman" panose="02020603050405020304" pitchFamily="18" charset="0"/>
                <a:cs typeface="Times New Roman" panose="02020603050405020304" pitchFamily="18" charset="0"/>
              </a:rPr>
              <a:t>4.1 Quality of service improved technique</a:t>
            </a:r>
            <a:endParaRPr lang="en-US" sz="3200"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sp>
        <p:nvSpPr>
          <p:cNvPr id="5" name="Content Placeholder 4"/>
          <p:cNvSpPr>
            <a:spLocks noGrp="1"/>
          </p:cNvSpPr>
          <p:nvPr>
            <p:ph sz="quarter" idx="1"/>
          </p:nvPr>
        </p:nvSpPr>
        <p:spPr>
          <a:xfrm>
            <a:off x="304800" y="914400"/>
            <a:ext cx="8610600" cy="5410200"/>
          </a:xfrm>
        </p:spPr>
        <p:txBody>
          <a:bodyPr>
            <a:normAutofit fontScale="92500" lnSpcReduction="10000"/>
          </a:bodyPr>
          <a:lstStyle/>
          <a:p>
            <a:pPr algn="just"/>
            <a:r>
              <a:rPr lang="en-US" b="1" dirty="0" smtClean="0">
                <a:latin typeface="Times New Roman" panose="02020603050405020304" pitchFamily="18" charset="0"/>
                <a:cs typeface="Times New Roman" panose="02020603050405020304" pitchFamily="18" charset="0"/>
              </a:rPr>
              <a:t>Token Bucket: </a:t>
            </a:r>
            <a:r>
              <a:rPr lang="en-US" dirty="0" smtClean="0">
                <a:latin typeface="Times New Roman" panose="02020603050405020304" pitchFamily="18" charset="0"/>
                <a:cs typeface="Times New Roman" panose="02020603050405020304" pitchFamily="18" charset="0"/>
              </a:rPr>
              <a:t>the leaky bucket is very restrictive. It does not credit and idle host.</a:t>
            </a:r>
          </a:p>
          <a:p>
            <a:pPr algn="just"/>
            <a:r>
              <a:rPr lang="en-US" dirty="0" smtClean="0">
                <a:latin typeface="Times New Roman" panose="02020603050405020304" pitchFamily="18" charset="0"/>
                <a:cs typeface="Times New Roman" panose="02020603050405020304" pitchFamily="18" charset="0"/>
              </a:rPr>
              <a:t>If host does not have data bucket becomes empty. If the host has busty data the leaky bucket allows only an average rate.</a:t>
            </a:r>
          </a:p>
          <a:p>
            <a:pPr algn="just"/>
            <a:r>
              <a:rPr lang="en-US" dirty="0" smtClean="0">
                <a:latin typeface="Times New Roman" panose="02020603050405020304" pitchFamily="18" charset="0"/>
                <a:cs typeface="Times New Roman" panose="02020603050405020304" pitchFamily="18" charset="0"/>
              </a:rPr>
              <a:t>In token bucket algorithm allow idle host to accumulate credit for the future in the form of tokens.</a:t>
            </a:r>
          </a:p>
          <a:p>
            <a:pPr algn="just"/>
            <a:r>
              <a:rPr lang="en-US" dirty="0" smtClean="0">
                <a:latin typeface="Times New Roman" panose="02020603050405020304" pitchFamily="18" charset="0"/>
                <a:cs typeface="Times New Roman" panose="02020603050405020304" pitchFamily="18" charset="0"/>
              </a:rPr>
              <a:t>For each tick of the clock the system sends n tokens to the bucket. The system removes one token for every cell(or byte) of data sent. </a:t>
            </a:r>
          </a:p>
          <a:p>
            <a:pPr algn="just"/>
            <a:r>
              <a:rPr lang="en-US" dirty="0" smtClean="0">
                <a:latin typeface="Times New Roman" panose="02020603050405020304" pitchFamily="18" charset="0"/>
                <a:cs typeface="Times New Roman" panose="02020603050405020304" pitchFamily="18" charset="0"/>
              </a:rPr>
              <a:t>For example if n is 100 and the host is idle for 100 ticks. The bucket collect 10,000 tokens.</a:t>
            </a:r>
          </a:p>
          <a:p>
            <a:pPr algn="just"/>
            <a:r>
              <a:rPr lang="en-US" dirty="0" smtClean="0">
                <a:latin typeface="Times New Roman" panose="02020603050405020304" pitchFamily="18" charset="0"/>
                <a:cs typeface="Times New Roman" panose="02020603050405020304" pitchFamily="18" charset="0"/>
              </a:rPr>
              <a:t>Here host can send busty data as long as the bucket is not empty.</a:t>
            </a:r>
          </a:p>
          <a:p>
            <a:pPr algn="just"/>
            <a:r>
              <a:rPr lang="en-US" dirty="0" smtClean="0">
                <a:latin typeface="Times New Roman" panose="02020603050405020304" pitchFamily="18" charset="0"/>
                <a:cs typeface="Times New Roman" panose="02020603050405020304" pitchFamily="18" charset="0"/>
              </a:rPr>
              <a:t>It can be easily implemented using counter. Each time token is added counter in incremented by 1 and each time data is sent counter is decremented by 1.</a:t>
            </a: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8" name="Text Box 4"/>
          <p:cNvSpPr txBox="1">
            <a:spLocks noChangeArrowheads="1"/>
          </p:cNvSpPr>
          <p:nvPr/>
        </p:nvSpPr>
        <p:spPr bwMode="auto">
          <a:xfrm>
            <a:off x="3325831" y="5791200"/>
            <a:ext cx="24005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Token </a:t>
            </a:r>
            <a:r>
              <a:rPr lang="en-US" altLang="en-US" sz="2000" i="1" dirty="0">
                <a:latin typeface="Times New Roman" panose="02020603050405020304" pitchFamily="18" charset="0"/>
              </a:rPr>
              <a:t>bucket</a:t>
            </a:r>
          </a:p>
        </p:txBody>
      </p:sp>
      <p:pic>
        <p:nvPicPr>
          <p:cNvPr id="8867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916" y="914400"/>
            <a:ext cx="5545931" cy="439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9881652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609600"/>
          </a:xfrm>
        </p:spPr>
        <p:txBody>
          <a:bodyPr>
            <a:noAutofit/>
          </a:bodyPr>
          <a:lstStyle/>
          <a:p>
            <a:r>
              <a:rPr lang="en-US" altLang="en-US" sz="3200" dirty="0" smtClean="0">
                <a:latin typeface="Times New Roman" panose="02020603050405020304" pitchFamily="18" charset="0"/>
                <a:cs typeface="Times New Roman" panose="02020603050405020304" pitchFamily="18" charset="0"/>
              </a:rPr>
              <a:t>4.1 Quality of service improved technique</a:t>
            </a:r>
            <a:endParaRPr lang="en-US" sz="3200"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
        <p:nvSpPr>
          <p:cNvPr id="5" name="Content Placeholder 4"/>
          <p:cNvSpPr>
            <a:spLocks noGrp="1"/>
          </p:cNvSpPr>
          <p:nvPr>
            <p:ph sz="quarter" idx="1"/>
          </p:nvPr>
        </p:nvSpPr>
        <p:spPr>
          <a:xfrm>
            <a:off x="304800" y="838200"/>
            <a:ext cx="8610600" cy="6019800"/>
          </a:xfrm>
        </p:spPr>
        <p:txBody>
          <a:bodyPr>
            <a:normAutofit/>
          </a:bodyPr>
          <a:lstStyle/>
          <a:p>
            <a:pPr algn="just"/>
            <a:r>
              <a:rPr lang="en-US" b="1" dirty="0" smtClean="0">
                <a:latin typeface="Times New Roman" panose="02020603050405020304" pitchFamily="18" charset="0"/>
                <a:cs typeface="Times New Roman" panose="02020603050405020304" pitchFamily="18" charset="0"/>
              </a:rPr>
              <a:t>3. Resource Reservation: </a:t>
            </a:r>
            <a:r>
              <a:rPr lang="en-US" dirty="0" smtClean="0">
                <a:latin typeface="Times New Roman" panose="02020603050405020304" pitchFamily="18" charset="0"/>
                <a:cs typeface="Times New Roman" panose="02020603050405020304" pitchFamily="18" charset="0"/>
              </a:rPr>
              <a:t> A flow of data needs resources such as buffer, bandwidth, CPU time.</a:t>
            </a:r>
          </a:p>
          <a:p>
            <a:pPr algn="just"/>
            <a:r>
              <a:rPr lang="en-US" dirty="0" smtClean="0">
                <a:latin typeface="Times New Roman" panose="02020603050405020304" pitchFamily="18" charset="0"/>
                <a:cs typeface="Times New Roman" panose="02020603050405020304" pitchFamily="18" charset="0"/>
              </a:rPr>
              <a:t>Quality of service improved if resources are reserve before task.</a:t>
            </a:r>
          </a:p>
          <a:p>
            <a:pPr algn="just"/>
            <a:r>
              <a:rPr lang="en-US" b="1" dirty="0" smtClean="0">
                <a:latin typeface="Times New Roman" panose="02020603050405020304" pitchFamily="18" charset="0"/>
                <a:cs typeface="Times New Roman" panose="02020603050405020304" pitchFamily="18" charset="0"/>
              </a:rPr>
              <a:t>4. Admission Control: </a:t>
            </a:r>
            <a:r>
              <a:rPr lang="en-US" dirty="0" smtClean="0">
                <a:latin typeface="Times New Roman" panose="02020603050405020304" pitchFamily="18" charset="0"/>
                <a:cs typeface="Times New Roman" panose="02020603050405020304" pitchFamily="18" charset="0"/>
              </a:rPr>
              <a:t>Admission control refers to the mechanism use by router or a switch to accept or reject a flow based on predefined parameters called flow specifications. </a:t>
            </a:r>
          </a:p>
          <a:p>
            <a:pPr algn="just"/>
            <a:r>
              <a:rPr lang="en-US" dirty="0" smtClean="0">
                <a:latin typeface="Times New Roman" panose="02020603050405020304" pitchFamily="18" charset="0"/>
                <a:cs typeface="Times New Roman" panose="02020603050405020304" pitchFamily="18" charset="0"/>
              </a:rPr>
              <a:t>it check the availability of new connection based on load.</a:t>
            </a: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7" name="Line 3"/>
          <p:cNvSpPr>
            <a:spLocks noChangeShapeType="1"/>
          </p:cNvSpPr>
          <p:nvPr/>
        </p:nvSpPr>
        <p:spPr bwMode="auto">
          <a:xfrm>
            <a:off x="533400" y="12954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itle 1"/>
          <p:cNvSpPr txBox="1">
            <a:spLocks/>
          </p:cNvSpPr>
          <p:nvPr/>
        </p:nvSpPr>
        <p:spPr>
          <a:xfrm>
            <a:off x="381000" y="381000"/>
            <a:ext cx="8298180" cy="1143000"/>
          </a:xfrm>
          <a:prstGeom prst="rect">
            <a:avLst/>
          </a:prstGeom>
        </p:spPr>
        <p:txBody>
          <a:bodyP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4000" dirty="0" smtClean="0">
                <a:latin typeface="Times New Roman" panose="02020603050405020304" pitchFamily="18" charset="0"/>
                <a:cs typeface="Times New Roman" panose="02020603050405020304" pitchFamily="18" charset="0"/>
              </a:rPr>
              <a:t>The Example Protocol – </a:t>
            </a:r>
            <a:r>
              <a:rPr lang="en-US" sz="4000" i="1" dirty="0" smtClean="0">
                <a:latin typeface="Times New Roman" panose="02020603050405020304" pitchFamily="18" charset="0"/>
                <a:cs typeface="Times New Roman" panose="02020603050405020304" pitchFamily="18" charset="0"/>
              </a:rPr>
              <a:t>OSPF</a:t>
            </a:r>
            <a:endParaRPr lang="en-US" sz="4000" i="1" dirty="0">
              <a:latin typeface="Times New Roman" panose="02020603050405020304" pitchFamily="18" charset="0"/>
              <a:cs typeface="Times New Roman" panose="02020603050405020304" pitchFamily="18" charset="0"/>
            </a:endParaRPr>
          </a:p>
        </p:txBody>
      </p:sp>
      <p:sp>
        <p:nvSpPr>
          <p:cNvPr id="9" name="Rectangle 11"/>
          <p:cNvSpPr>
            <a:spLocks noChangeArrowheads="1"/>
          </p:cNvSpPr>
          <p:nvPr/>
        </p:nvSpPr>
        <p:spPr bwMode="auto">
          <a:xfrm>
            <a:off x="533400" y="1589474"/>
            <a:ext cx="8305800" cy="3970318"/>
          </a:xfrm>
          <a:prstGeom prst="rect">
            <a:avLst/>
          </a:prstGeom>
          <a:noFill/>
          <a:ln>
            <a:noFill/>
          </a:ln>
          <a:effectLst/>
          <a:extLst/>
        </p:spPr>
        <p:txBody>
          <a:bodyPr wrap="square">
            <a:spAutoFit/>
          </a:bodyPr>
          <a:lstStyle/>
          <a:p>
            <a:pPr marL="457200"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Open Shortest Path First</a:t>
            </a:r>
          </a:p>
          <a:p>
            <a:pPr marL="457200" indent="-457200">
              <a:buFont typeface="Arial" panose="020B0604020202020204" pitchFamily="34" charset="0"/>
              <a:buChar char="•"/>
            </a:pPr>
            <a:r>
              <a:rPr lang="en-US" altLang="en-US" sz="2800" i="1" u="sng" dirty="0" smtClean="0">
                <a:latin typeface="Times New Roman" panose="02020603050405020304" pitchFamily="18" charset="0"/>
                <a:cs typeface="Times New Roman" panose="02020603050405020304" pitchFamily="18" charset="0"/>
              </a:rPr>
              <a:t>Areas</a:t>
            </a:r>
            <a:r>
              <a:rPr lang="en-US" altLang="en-US" sz="2800" dirty="0" smtClean="0">
                <a:latin typeface="Times New Roman" panose="02020603050405020304" pitchFamily="18" charset="0"/>
                <a:cs typeface="Times New Roman" panose="02020603050405020304" pitchFamily="18" charset="0"/>
              </a:rPr>
              <a:t> – Collection of networks, host and routers all contained within an autonomous system</a:t>
            </a:r>
          </a:p>
          <a:p>
            <a:pPr marL="457200"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Area Border routers</a:t>
            </a:r>
          </a:p>
          <a:p>
            <a:pPr marL="457200"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Backbone &amp; Backbone routers</a:t>
            </a:r>
          </a:p>
          <a:p>
            <a:pPr marL="457200"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Virtual link</a:t>
            </a:r>
          </a:p>
          <a:p>
            <a:pPr marL="457200"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Area identification</a:t>
            </a:r>
          </a:p>
          <a:p>
            <a:pPr marL="457200"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Metric</a:t>
            </a:r>
          </a:p>
          <a:p>
            <a:pPr marL="457200"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Types of links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1411153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5"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476" name="Text Box 4"/>
          <p:cNvSpPr txBox="1">
            <a:spLocks noChangeArrowheads="1"/>
          </p:cNvSpPr>
          <p:nvPr/>
        </p:nvSpPr>
        <p:spPr bwMode="auto">
          <a:xfrm>
            <a:off x="1371601" y="381000"/>
            <a:ext cx="43013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Areas </a:t>
            </a:r>
            <a:r>
              <a:rPr lang="en-US" altLang="en-US" sz="2000" i="1" dirty="0">
                <a:latin typeface="Times New Roman" panose="02020603050405020304" pitchFamily="18" charset="0"/>
              </a:rPr>
              <a:t>in an autonomous system</a:t>
            </a:r>
          </a:p>
        </p:txBody>
      </p:sp>
      <p:pic>
        <p:nvPicPr>
          <p:cNvPr id="11294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15288"/>
            <a:ext cx="7814469" cy="450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8983539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3"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1524" name="Text Box 4"/>
          <p:cNvSpPr txBox="1">
            <a:spLocks noChangeArrowheads="1"/>
          </p:cNvSpPr>
          <p:nvPr/>
        </p:nvSpPr>
        <p:spPr bwMode="auto">
          <a:xfrm>
            <a:off x="990600" y="381000"/>
            <a:ext cx="28341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Types </a:t>
            </a:r>
            <a:r>
              <a:rPr lang="en-US" altLang="en-US" sz="2000" i="1" dirty="0">
                <a:latin typeface="Times New Roman" panose="02020603050405020304" pitchFamily="18" charset="0"/>
              </a:rPr>
              <a:t>of links</a:t>
            </a:r>
          </a:p>
        </p:txBody>
      </p:sp>
      <p:pic>
        <p:nvPicPr>
          <p:cNvPr id="11315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2430463"/>
            <a:ext cx="5381625" cy="164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48142962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71"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3572" name="Text Box 4"/>
          <p:cNvSpPr txBox="1">
            <a:spLocks noChangeArrowheads="1"/>
          </p:cNvSpPr>
          <p:nvPr/>
        </p:nvSpPr>
        <p:spPr bwMode="auto">
          <a:xfrm>
            <a:off x="1371601" y="381000"/>
            <a:ext cx="29610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Point-to-point </a:t>
            </a:r>
            <a:r>
              <a:rPr lang="en-US" altLang="en-US" sz="2000" i="1" dirty="0">
                <a:latin typeface="Times New Roman" panose="02020603050405020304" pitchFamily="18" charset="0"/>
              </a:rPr>
              <a:t>link</a:t>
            </a:r>
          </a:p>
        </p:txBody>
      </p:sp>
      <p:pic>
        <p:nvPicPr>
          <p:cNvPr id="11335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919" y="2830515"/>
            <a:ext cx="5872163"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4400258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76200"/>
            <a:ext cx="8534400" cy="762000"/>
          </a:xfrm>
        </p:spPr>
        <p:txBody>
          <a:bodyPr>
            <a:normAutofit fontScale="90000"/>
          </a:bodyPr>
          <a:lstStyle/>
          <a:p>
            <a:r>
              <a:rPr lang="en-US" altLang="en-US" sz="4000" dirty="0">
                <a:latin typeface="Times New Roman" panose="02020603050405020304" pitchFamily="18" charset="0"/>
                <a:cs typeface="Times New Roman" panose="02020603050405020304" pitchFamily="18" charset="0"/>
              </a:rPr>
              <a:t>Implementation of Connectionless Service</a:t>
            </a:r>
          </a:p>
        </p:txBody>
      </p:sp>
      <p:sp>
        <p:nvSpPr>
          <p:cNvPr id="8195" name="Rectangle 3"/>
          <p:cNvSpPr>
            <a:spLocks noGrp="1" noChangeArrowheads="1"/>
          </p:cNvSpPr>
          <p:nvPr>
            <p:ph type="body" idx="1"/>
          </p:nvPr>
        </p:nvSpPr>
        <p:spPr>
          <a:xfrm>
            <a:off x="1214156" y="1417638"/>
            <a:ext cx="7498080" cy="4800600"/>
          </a:xfrm>
        </p:spPr>
        <p:txBody>
          <a:bodyPr/>
          <a:lstStyle/>
          <a:p>
            <a:pPr algn="ctr">
              <a:buFontTx/>
              <a:buNone/>
            </a:pPr>
            <a:r>
              <a:rPr lang="en-US" altLang="en-US" dirty="0"/>
              <a:t>Routing within a diagram subnet.</a:t>
            </a:r>
          </a:p>
        </p:txBody>
      </p:sp>
      <p:pic>
        <p:nvPicPr>
          <p:cNvPr id="8198" name="Picture 6" descr="5-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2133600"/>
            <a:ext cx="6858000" cy="434469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5554615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9"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5620" name="Text Box 4"/>
          <p:cNvSpPr txBox="1">
            <a:spLocks noChangeArrowheads="1"/>
          </p:cNvSpPr>
          <p:nvPr/>
        </p:nvSpPr>
        <p:spPr bwMode="auto">
          <a:xfrm>
            <a:off x="1066800" y="381000"/>
            <a:ext cx="27836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Transient </a:t>
            </a:r>
            <a:r>
              <a:rPr lang="en-US" altLang="en-US" sz="2000" i="1" dirty="0">
                <a:latin typeface="Times New Roman" panose="02020603050405020304" pitchFamily="18" charset="0"/>
              </a:rPr>
              <a:t>link</a:t>
            </a:r>
          </a:p>
        </p:txBody>
      </p:sp>
      <p:pic>
        <p:nvPicPr>
          <p:cNvPr id="11356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691" y="2419350"/>
            <a:ext cx="6437709"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6556161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667"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7668" name="Text Box 4"/>
          <p:cNvSpPr txBox="1">
            <a:spLocks noChangeArrowheads="1"/>
          </p:cNvSpPr>
          <p:nvPr/>
        </p:nvSpPr>
        <p:spPr bwMode="auto">
          <a:xfrm>
            <a:off x="1371601" y="381000"/>
            <a:ext cx="19672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Stub </a:t>
            </a:r>
            <a:r>
              <a:rPr lang="en-US" altLang="en-US" sz="2000" i="1" dirty="0">
                <a:latin typeface="Times New Roman" panose="02020603050405020304" pitchFamily="18" charset="0"/>
              </a:rPr>
              <a:t>link</a:t>
            </a:r>
          </a:p>
        </p:txBody>
      </p:sp>
      <p:pic>
        <p:nvPicPr>
          <p:cNvPr id="11376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386" y="2303465"/>
            <a:ext cx="6041231" cy="224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2387326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15"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9716" name="Text Box 4"/>
          <p:cNvSpPr txBox="1">
            <a:spLocks noChangeArrowheads="1"/>
          </p:cNvSpPr>
          <p:nvPr/>
        </p:nvSpPr>
        <p:spPr bwMode="auto">
          <a:xfrm>
            <a:off x="1371600" y="381000"/>
            <a:ext cx="71966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Example </a:t>
            </a:r>
            <a:r>
              <a:rPr lang="en-US" altLang="en-US" sz="2000" i="1" dirty="0">
                <a:latin typeface="Times New Roman" panose="02020603050405020304" pitchFamily="18" charset="0"/>
              </a:rPr>
              <a:t>of an AS and its graphical representation in OSPF</a:t>
            </a:r>
          </a:p>
        </p:txBody>
      </p:sp>
      <p:pic>
        <p:nvPicPr>
          <p:cNvPr id="11397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741" y="1173163"/>
            <a:ext cx="5237559" cy="486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5026393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609600"/>
          </a:xfrm>
        </p:spPr>
        <p:txBody>
          <a:bodyPr>
            <a:normAutofit fontScale="90000"/>
          </a:bodyPr>
          <a:lstStyle/>
          <a:p>
            <a:r>
              <a:rPr lang="en-US" altLang="en-US" dirty="0" smtClean="0"/>
              <a:t>5. Internetworking (IPv4 and IPv6)</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
        <p:nvSpPr>
          <p:cNvPr id="5" name="Content Placeholder 4"/>
          <p:cNvSpPr>
            <a:spLocks noGrp="1"/>
          </p:cNvSpPr>
          <p:nvPr>
            <p:ph sz="quarter" idx="1"/>
          </p:nvPr>
        </p:nvSpPr>
        <p:spPr>
          <a:xfrm>
            <a:off x="304800" y="838200"/>
            <a:ext cx="8610600" cy="6019800"/>
          </a:xfrm>
        </p:spPr>
        <p:txBody>
          <a:bodyPr>
            <a:normAutofit/>
          </a:bodyPr>
          <a:lstStyle/>
          <a:p>
            <a:pPr algn="just"/>
            <a:r>
              <a:rPr lang="en-US" dirty="0" smtClean="0"/>
              <a:t>Internetwork is made of five networks: four LANs and one WAN.</a:t>
            </a:r>
          </a:p>
          <a:p>
            <a:pPr algn="just"/>
            <a:r>
              <a:rPr lang="en-US" dirty="0" smtClean="0"/>
              <a:t>Internet is made of four sub network 4 LAN and 1 WAN.</a:t>
            </a:r>
          </a:p>
          <a:p>
            <a:pPr algn="just"/>
            <a:r>
              <a:rPr lang="en-US" dirty="0" smtClean="0"/>
              <a:t>IP is connection less so it will not provide reliability.</a:t>
            </a:r>
          </a:p>
          <a:p>
            <a:pPr algn="just"/>
            <a:r>
              <a:rPr lang="en-US" dirty="0" smtClean="0"/>
              <a:t>IPv4 is also connection less it will not provide flow control and error control.</a:t>
            </a:r>
          </a:p>
          <a:p>
            <a:pPr algn="just"/>
            <a:r>
              <a:rPr lang="en-US" dirty="0" smtClean="0"/>
              <a:t>To provide reliability it must be used with TCP.</a:t>
            </a:r>
          </a:p>
          <a:p>
            <a:pPr algn="just"/>
            <a:endParaRPr lang="en-US" dirty="0" smtClean="0"/>
          </a:p>
          <a:p>
            <a:pPr algn="just"/>
            <a:endParaRPr lang="en-US" dirty="0" smtClean="0"/>
          </a:p>
          <a:p>
            <a:pPr algn="just"/>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9"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4260" name="Text Box 4"/>
          <p:cNvSpPr txBox="1">
            <a:spLocks noChangeArrowheads="1"/>
          </p:cNvSpPr>
          <p:nvPr/>
        </p:nvSpPr>
        <p:spPr bwMode="auto">
          <a:xfrm>
            <a:off x="1371601" y="762000"/>
            <a:ext cx="54572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Position </a:t>
            </a:r>
            <a:r>
              <a:rPr lang="en-US" altLang="en-US" sz="2000" i="1" dirty="0">
                <a:latin typeface="Times New Roman" panose="02020603050405020304" pitchFamily="18" charset="0"/>
              </a:rPr>
              <a:t>of IPv4 in TCP/IP protocol suite</a:t>
            </a:r>
          </a:p>
        </p:txBody>
      </p:sp>
      <p:pic>
        <p:nvPicPr>
          <p:cNvPr id="8642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853" y="1984377"/>
            <a:ext cx="5937647" cy="357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1606624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3"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5284" name="Text Box 4"/>
          <p:cNvSpPr txBox="1">
            <a:spLocks noChangeArrowheads="1"/>
          </p:cNvSpPr>
          <p:nvPr/>
        </p:nvSpPr>
        <p:spPr bwMode="auto">
          <a:xfrm>
            <a:off x="1371601" y="762000"/>
            <a:ext cx="37337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smtClean="0">
                <a:solidFill>
                  <a:schemeClr val="folHlink"/>
                </a:solidFill>
                <a:latin typeface="Times New Roman" panose="02020603050405020304" pitchFamily="18" charset="0"/>
              </a:rPr>
              <a:t>Figure </a:t>
            </a:r>
            <a:r>
              <a:rPr lang="en-US" altLang="en-US" sz="2000" i="1" dirty="0">
                <a:latin typeface="Times New Roman" panose="02020603050405020304" pitchFamily="18" charset="0"/>
              </a:rPr>
              <a:t>IPv4 datagram format</a:t>
            </a:r>
          </a:p>
        </p:txBody>
      </p:sp>
      <p:pic>
        <p:nvPicPr>
          <p:cNvPr id="8652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447800"/>
            <a:ext cx="5455443" cy="5004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6283457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914400" y="6057900"/>
            <a:ext cx="3962400" cy="457200"/>
          </a:xfrm>
        </p:spPr>
        <p:txBody>
          <a:bodyPr/>
          <a:lstStyle/>
          <a:p>
            <a:r>
              <a:rPr lang="en-US" smtClean="0"/>
              <a:t>Prof. Vishal A. Polara                            </a:t>
            </a:r>
            <a:endParaRPr lang="en-US"/>
          </a:p>
        </p:txBody>
      </p:sp>
      <p:sp>
        <p:nvSpPr>
          <p:cNvPr id="3" name="Slide Number Placeholder 2"/>
          <p:cNvSpPr>
            <a:spLocks noGrp="1"/>
          </p:cNvSpPr>
          <p:nvPr>
            <p:ph type="sldNum" sz="quarter" idx="12"/>
          </p:nvPr>
        </p:nvSpPr>
        <p:spPr>
          <a:xfrm>
            <a:off x="146304" y="6096000"/>
            <a:ext cx="457200" cy="457200"/>
          </a:xfrm>
        </p:spPr>
        <p:txBody>
          <a:bodyPr/>
          <a:lstStyle/>
          <a:p>
            <a:fld id="{B6F15528-21DE-4FAA-801E-634DDDAF4B2B}" type="slidenum">
              <a:rPr lang="en-US" smtClean="0"/>
              <a:pPr/>
              <a:t>66</a:t>
            </a:fld>
            <a:endParaRPr lang="en-US"/>
          </a:p>
        </p:txBody>
      </p:sp>
      <p:sp>
        <p:nvSpPr>
          <p:cNvPr id="4" name="Rectangle 2"/>
          <p:cNvSpPr txBox="1">
            <a:spLocks noChangeArrowheads="1"/>
          </p:cNvSpPr>
          <p:nvPr/>
        </p:nvSpPr>
        <p:spPr>
          <a:xfrm>
            <a:off x="381000" y="38100"/>
            <a:ext cx="86868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000" b="0" i="0" u="none" strike="noStrike" kern="1200" cap="none" spc="0" normalizeH="0" baseline="0" noProof="0" smtClean="0">
                <a:ln>
                  <a:noFill/>
                </a:ln>
                <a:solidFill>
                  <a:schemeClr val="tx2"/>
                </a:solidFill>
                <a:effectLst/>
                <a:uLnTx/>
                <a:uFillTx/>
                <a:latin typeface="Times New Roman" panose="02020603050405020304" pitchFamily="18" charset="0"/>
                <a:ea typeface="ＭＳ Ｐゴシック" pitchFamily="34" charset="-128"/>
                <a:cs typeface="Times New Roman" panose="02020603050405020304" pitchFamily="18" charset="0"/>
              </a:rPr>
              <a:t>IP Addresses</a:t>
            </a:r>
          </a:p>
        </p:txBody>
      </p:sp>
      <p:graphicFrame>
        <p:nvGraphicFramePr>
          <p:cNvPr id="5" name="Object 2"/>
          <p:cNvGraphicFramePr>
            <a:graphicFrameLocks noChangeAspect="1"/>
          </p:cNvGraphicFramePr>
          <p:nvPr/>
        </p:nvGraphicFramePr>
        <p:xfrm>
          <a:off x="457200" y="4748213"/>
          <a:ext cx="8467725" cy="1122362"/>
        </p:xfrm>
        <a:graphic>
          <a:graphicData uri="http://schemas.openxmlformats.org/presentationml/2006/ole">
            <mc:AlternateContent xmlns:mc="http://schemas.openxmlformats.org/markup-compatibility/2006">
              <mc:Choice xmlns:v="urn:schemas-microsoft-com:vml" Requires="v">
                <p:oleObj spid="_x0000_s1034" name="VISIO" r:id="rId3" imgW="7314120" imgH="840960" progId="">
                  <p:embed/>
                </p:oleObj>
              </mc:Choice>
              <mc:Fallback>
                <p:oleObj name="VISIO" r:id="rId3" imgW="7314120" imgH="84096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748213"/>
                        <a:ext cx="8467725" cy="112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 name="Line 4"/>
          <p:cNvSpPr>
            <a:spLocks noChangeShapeType="1"/>
          </p:cNvSpPr>
          <p:nvPr/>
        </p:nvSpPr>
        <p:spPr bwMode="auto">
          <a:xfrm>
            <a:off x="1676400" y="3629025"/>
            <a:ext cx="304800" cy="1143000"/>
          </a:xfrm>
          <a:prstGeom prst="line">
            <a:avLst/>
          </a:prstGeom>
          <a:noFill/>
          <a:ln w="9525">
            <a:solidFill>
              <a:schemeClr val="tx1"/>
            </a:solidFill>
            <a:round/>
            <a:headEnd/>
            <a:tailEnd/>
          </a:ln>
        </p:spPr>
        <p:txBody>
          <a:bodyPr wrap="none" anchor="ctr"/>
          <a:lstStyle/>
          <a:p>
            <a:endParaRPr lang="en-US"/>
          </a:p>
        </p:txBody>
      </p:sp>
      <p:sp>
        <p:nvSpPr>
          <p:cNvPr id="7" name="Line 5"/>
          <p:cNvSpPr>
            <a:spLocks noChangeShapeType="1"/>
          </p:cNvSpPr>
          <p:nvPr/>
        </p:nvSpPr>
        <p:spPr bwMode="auto">
          <a:xfrm flipH="1">
            <a:off x="3276600" y="3629025"/>
            <a:ext cx="4953000" cy="1143000"/>
          </a:xfrm>
          <a:prstGeom prst="line">
            <a:avLst/>
          </a:prstGeom>
          <a:noFill/>
          <a:ln w="9525">
            <a:solidFill>
              <a:schemeClr val="tx1"/>
            </a:solidFill>
            <a:round/>
            <a:headEnd/>
            <a:tailEnd/>
          </a:ln>
        </p:spPr>
        <p:txBody>
          <a:bodyPr wrap="none" anchor="ctr"/>
          <a:lstStyle/>
          <a:p>
            <a:endParaRPr lang="en-US"/>
          </a:p>
        </p:txBody>
      </p:sp>
      <p:graphicFrame>
        <p:nvGraphicFramePr>
          <p:cNvPr id="8" name="Object 3"/>
          <p:cNvGraphicFramePr>
            <a:graphicFrameLocks noChangeAspect="1"/>
          </p:cNvGraphicFramePr>
          <p:nvPr/>
        </p:nvGraphicFramePr>
        <p:xfrm>
          <a:off x="381000" y="1143000"/>
          <a:ext cx="8467725" cy="2714625"/>
        </p:xfrm>
        <a:graphic>
          <a:graphicData uri="http://schemas.openxmlformats.org/presentationml/2006/ole">
            <mc:AlternateContent xmlns:mc="http://schemas.openxmlformats.org/markup-compatibility/2006">
              <mc:Choice xmlns:v="urn:schemas-microsoft-com:vml" Requires="v">
                <p:oleObj spid="_x0000_s1035" name="VISIO" r:id="rId5" imgW="7305120" imgH="2285640" progId="">
                  <p:embed/>
                </p:oleObj>
              </mc:Choice>
              <mc:Fallback>
                <p:oleObj name="VISIO" r:id="rId5" imgW="7305120" imgH="2285640" progId="">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143000"/>
                        <a:ext cx="8467725"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609600"/>
          </a:xfrm>
        </p:spPr>
        <p:txBody>
          <a:bodyPr>
            <a:normAutofit fontScale="90000"/>
          </a:bodyPr>
          <a:lstStyle/>
          <a:p>
            <a:r>
              <a:rPr lang="en-US" altLang="en-US" dirty="0" smtClean="0">
                <a:latin typeface="Times New Roman" panose="02020603050405020304" pitchFamily="18" charset="0"/>
                <a:cs typeface="Times New Roman" panose="02020603050405020304" pitchFamily="18" charset="0"/>
              </a:rPr>
              <a:t>IPv4 Header</a:t>
            </a:r>
            <a:endParaRPr lang="en-US"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
        <p:nvSpPr>
          <p:cNvPr id="5" name="Content Placeholder 4"/>
          <p:cNvSpPr>
            <a:spLocks noGrp="1"/>
          </p:cNvSpPr>
          <p:nvPr>
            <p:ph sz="quarter" idx="1"/>
          </p:nvPr>
        </p:nvSpPr>
        <p:spPr>
          <a:xfrm>
            <a:off x="304800" y="838200"/>
            <a:ext cx="8610600" cy="6019800"/>
          </a:xfrm>
        </p:spPr>
        <p:txBody>
          <a:bodyPr>
            <a:normAutofit/>
          </a:bodyPr>
          <a:lstStyle/>
          <a:p>
            <a:pPr algn="just"/>
            <a:r>
              <a:rPr lang="en-US" b="1" dirty="0" smtClean="0">
                <a:latin typeface="Times New Roman" panose="02020603050405020304" pitchFamily="18" charset="0"/>
                <a:cs typeface="Times New Roman" panose="02020603050405020304" pitchFamily="18" charset="0"/>
              </a:rPr>
              <a:t>Version(VER): </a:t>
            </a:r>
            <a:r>
              <a:rPr lang="en-US" dirty="0" smtClean="0">
                <a:latin typeface="Times New Roman" panose="02020603050405020304" pitchFamily="18" charset="0"/>
                <a:cs typeface="Times New Roman" panose="02020603050405020304" pitchFamily="18" charset="0"/>
              </a:rPr>
              <a:t>it is a 4 bit field defines the version of the iPv4 Protocol.</a:t>
            </a:r>
          </a:p>
          <a:p>
            <a:pPr algn="just"/>
            <a:r>
              <a:rPr lang="en-US" b="1" dirty="0" smtClean="0">
                <a:latin typeface="Times New Roman" panose="02020603050405020304" pitchFamily="18" charset="0"/>
                <a:cs typeface="Times New Roman" panose="02020603050405020304" pitchFamily="18" charset="0"/>
              </a:rPr>
              <a:t>Header Length(HLEN):</a:t>
            </a:r>
            <a:r>
              <a:rPr lang="en-US" dirty="0" smtClean="0">
                <a:latin typeface="Times New Roman" panose="02020603050405020304" pitchFamily="18" charset="0"/>
                <a:cs typeface="Times New Roman" panose="02020603050405020304" pitchFamily="18" charset="0"/>
              </a:rPr>
              <a:t> this 4 bit field defines the total length of the datagram header in 4 byte words.</a:t>
            </a:r>
          </a:p>
          <a:p>
            <a:pPr algn="just"/>
            <a:r>
              <a:rPr lang="en-US" dirty="0" smtClean="0">
                <a:latin typeface="Times New Roman" panose="02020603050405020304" pitchFamily="18" charset="0"/>
                <a:cs typeface="Times New Roman" panose="02020603050405020304" pitchFamily="18" charset="0"/>
              </a:rPr>
              <a:t>Header length is from 20 to 60 byte so when it is minimum 20 bytes, header length is 5 (5 * 4=20).</a:t>
            </a:r>
          </a:p>
          <a:p>
            <a:pPr algn="just"/>
            <a:r>
              <a:rPr lang="en-US" b="1" dirty="0" smtClean="0">
                <a:latin typeface="Times New Roman" panose="02020603050405020304" pitchFamily="18" charset="0"/>
                <a:cs typeface="Times New Roman" panose="02020603050405020304" pitchFamily="18" charset="0"/>
              </a:rPr>
              <a:t>Service: </a:t>
            </a:r>
            <a:r>
              <a:rPr lang="en-US" dirty="0" smtClean="0">
                <a:latin typeface="Times New Roman" panose="02020603050405020304" pitchFamily="18" charset="0"/>
                <a:cs typeface="Times New Roman" panose="02020603050405020304" pitchFamily="18" charset="0"/>
              </a:rPr>
              <a:t>it is of 8 bit. In this interpretation first 3 bits are called precedence bits. The next 4 bits are called type of service(TOS) bits.</a:t>
            </a:r>
          </a:p>
          <a:p>
            <a:pPr algn="just"/>
            <a:r>
              <a:rPr lang="en-US" dirty="0" smtClean="0">
                <a:latin typeface="Times New Roman" panose="02020603050405020304" pitchFamily="18" charset="0"/>
                <a:cs typeface="Times New Roman" panose="02020603050405020304" pitchFamily="18" charset="0"/>
              </a:rPr>
              <a:t>Precedence is used to defined priority of datagram at the time of congestion.</a:t>
            </a:r>
          </a:p>
          <a:p>
            <a:pPr algn="just"/>
            <a:r>
              <a:rPr lang="en-US" dirty="0" smtClean="0">
                <a:latin typeface="Times New Roman" panose="02020603050405020304" pitchFamily="18" charset="0"/>
                <a:cs typeface="Times New Roman" panose="02020603050405020304" pitchFamily="18" charset="0"/>
              </a:rPr>
              <a:t>TOS bits with each bit have special meaning given in table.</a:t>
            </a:r>
          </a:p>
          <a:p>
            <a:pPr algn="just"/>
            <a:endParaRPr lang="en-US"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609600"/>
          </a:xfrm>
        </p:spPr>
        <p:txBody>
          <a:bodyPr>
            <a:normAutofit fontScale="90000"/>
          </a:bodyPr>
          <a:lstStyle/>
          <a:p>
            <a:r>
              <a:rPr lang="en-US" altLang="en-US" dirty="0" smtClean="0">
                <a:latin typeface="Times New Roman" panose="02020603050405020304" pitchFamily="18" charset="0"/>
                <a:cs typeface="Times New Roman" panose="02020603050405020304" pitchFamily="18" charset="0"/>
              </a:rPr>
              <a:t>IPv4 Header</a:t>
            </a:r>
            <a:endParaRPr lang="en-US"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68</a:t>
            </a:fld>
            <a:endParaRPr lang="en-US"/>
          </a:p>
        </p:txBody>
      </p:sp>
      <p:sp>
        <p:nvSpPr>
          <p:cNvPr id="5" name="Content Placeholder 4"/>
          <p:cNvSpPr>
            <a:spLocks noGrp="1"/>
          </p:cNvSpPr>
          <p:nvPr>
            <p:ph sz="quarter" idx="1"/>
          </p:nvPr>
        </p:nvSpPr>
        <p:spPr>
          <a:xfrm>
            <a:off x="304800" y="838200"/>
            <a:ext cx="8610600" cy="5029200"/>
          </a:xfrm>
        </p:spPr>
        <p:txBody>
          <a:bodyPr>
            <a:normAutofit lnSpcReduction="10000"/>
          </a:bodyPr>
          <a:lstStyle/>
          <a:p>
            <a:pPr algn="just"/>
            <a:r>
              <a:rPr lang="en-US" b="1" dirty="0" smtClean="0">
                <a:latin typeface="Times New Roman" panose="02020603050405020304" pitchFamily="18" charset="0"/>
                <a:cs typeface="Times New Roman" panose="02020603050405020304" pitchFamily="18" charset="0"/>
              </a:rPr>
              <a:t>Total Length: </a:t>
            </a:r>
            <a:r>
              <a:rPr lang="en-US" dirty="0" smtClean="0">
                <a:latin typeface="Times New Roman" panose="02020603050405020304" pitchFamily="18" charset="0"/>
                <a:cs typeface="Times New Roman" panose="02020603050405020304" pitchFamily="18" charset="0"/>
              </a:rPr>
              <a:t>this is a 16 bit field that defines the total length of the IPv4 datagram in bytes.</a:t>
            </a:r>
          </a:p>
          <a:p>
            <a:pPr algn="just"/>
            <a:r>
              <a:rPr lang="en-US" dirty="0" smtClean="0">
                <a:latin typeface="Times New Roman" panose="02020603050405020304" pitchFamily="18" charset="0"/>
                <a:cs typeface="Times New Roman" panose="02020603050405020304" pitchFamily="18" charset="0"/>
              </a:rPr>
              <a:t>Length of data is coming from upper layer can be calculated using </a:t>
            </a:r>
          </a:p>
          <a:p>
            <a:pPr marL="274320" lvl="1" indent="-274320" algn="just">
              <a:spcBef>
                <a:spcPts val="580"/>
              </a:spcBef>
              <a:buClr>
                <a:schemeClr val="accent1"/>
              </a:buClr>
            </a:pPr>
            <a:r>
              <a:rPr lang="en-US" dirty="0" smtClean="0">
                <a:latin typeface="Times New Roman" panose="02020603050405020304" pitchFamily="18" charset="0"/>
                <a:cs typeface="Times New Roman" panose="02020603050405020304" pitchFamily="18" charset="0"/>
              </a:rPr>
              <a:t>Length of data = total length – header length</a:t>
            </a:r>
          </a:p>
          <a:p>
            <a:pPr algn="just"/>
            <a:r>
              <a:rPr lang="en-US" b="1" dirty="0" smtClean="0">
                <a:latin typeface="Times New Roman" panose="02020603050405020304" pitchFamily="18" charset="0"/>
                <a:cs typeface="Times New Roman" panose="02020603050405020304" pitchFamily="18" charset="0"/>
              </a:rPr>
              <a:t>Identification: </a:t>
            </a:r>
            <a:r>
              <a:rPr lang="en-US" dirty="0" smtClean="0">
                <a:latin typeface="Times New Roman" panose="02020603050405020304" pitchFamily="18" charset="0"/>
                <a:cs typeface="Times New Roman" panose="02020603050405020304" pitchFamily="18" charset="0"/>
              </a:rPr>
              <a:t>it is 16 bit field identifies a datagram origination from source.</a:t>
            </a:r>
            <a:endParaRPr lang="en-US" b="1" dirty="0" smtClean="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Flags: </a:t>
            </a:r>
            <a:r>
              <a:rPr lang="en-US" dirty="0" smtClean="0">
                <a:latin typeface="Times New Roman" panose="02020603050405020304" pitchFamily="18" charset="0"/>
                <a:cs typeface="Times New Roman" panose="02020603050405020304" pitchFamily="18" charset="0"/>
              </a:rPr>
              <a:t>this is a 3 bit field. The first bit is reserved. The second bit is called the do not fragment bit. If its value is 1. don’t fragment. Third bit is called more fragment bit. If its value is 1, it means the datagram is not the last fragment, there are more fragments after this one.</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609600"/>
          </a:xfrm>
        </p:spPr>
        <p:txBody>
          <a:bodyPr>
            <a:normAutofit fontScale="90000"/>
          </a:bodyPr>
          <a:lstStyle/>
          <a:p>
            <a:r>
              <a:rPr lang="en-US" altLang="en-US" dirty="0" smtClean="0">
                <a:latin typeface="Times New Roman" panose="02020603050405020304" pitchFamily="18" charset="0"/>
                <a:cs typeface="Times New Roman" panose="02020603050405020304" pitchFamily="18" charset="0"/>
              </a:rPr>
              <a:t>IPv4 Header</a:t>
            </a:r>
            <a:endParaRPr lang="en-US"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sp>
        <p:nvSpPr>
          <p:cNvPr id="5" name="Content Placeholder 4"/>
          <p:cNvSpPr>
            <a:spLocks noGrp="1"/>
          </p:cNvSpPr>
          <p:nvPr>
            <p:ph sz="quarter" idx="1"/>
          </p:nvPr>
        </p:nvSpPr>
        <p:spPr>
          <a:xfrm>
            <a:off x="304800" y="838200"/>
            <a:ext cx="8610600" cy="6019800"/>
          </a:xfrm>
        </p:spPr>
        <p:txBody>
          <a:bodyPr>
            <a:normAutofit/>
          </a:bodyPr>
          <a:lstStyle/>
          <a:p>
            <a:pPr algn="just"/>
            <a:r>
              <a:rPr lang="en-US" sz="2400" b="1" dirty="0" smtClean="0">
                <a:latin typeface="Times New Roman" panose="02020603050405020304" pitchFamily="18" charset="0"/>
                <a:cs typeface="Times New Roman" panose="02020603050405020304" pitchFamily="18" charset="0"/>
              </a:rPr>
              <a:t>Fragmentation offset: </a:t>
            </a:r>
            <a:r>
              <a:rPr lang="en-US" sz="2400" dirty="0" smtClean="0">
                <a:latin typeface="Times New Roman" panose="02020603050405020304" pitchFamily="18" charset="0"/>
                <a:cs typeface="Times New Roman" panose="02020603050405020304" pitchFamily="18" charset="0"/>
              </a:rPr>
              <a:t>this is 13 bit field shows the relative position of this fragment with respect to the whole datagram. </a:t>
            </a:r>
          </a:p>
          <a:p>
            <a:pPr algn="just"/>
            <a:r>
              <a:rPr lang="en-US" sz="2400" dirty="0" smtClean="0">
                <a:latin typeface="Times New Roman" panose="02020603050405020304" pitchFamily="18" charset="0"/>
                <a:cs typeface="Times New Roman" panose="02020603050405020304" pitchFamily="18" charset="0"/>
              </a:rPr>
              <a:t>Ex. Datagram 0 to 3999 first fragment 0 to 1399 offset is 0/8=0 , second fragment 1400 to 2799, offset is 1400/8=175 same last.</a:t>
            </a:r>
          </a:p>
          <a:p>
            <a:pPr algn="just"/>
            <a:r>
              <a:rPr lang="en-US" sz="2400" b="1" dirty="0" smtClean="0">
                <a:latin typeface="Times New Roman" panose="02020603050405020304" pitchFamily="18" charset="0"/>
                <a:cs typeface="Times New Roman" panose="02020603050405020304" pitchFamily="18" charset="0"/>
              </a:rPr>
              <a:t>Time to live: </a:t>
            </a:r>
            <a:r>
              <a:rPr lang="en-US" sz="2400" dirty="0" smtClean="0">
                <a:latin typeface="Times New Roman" panose="02020603050405020304" pitchFamily="18" charset="0"/>
                <a:cs typeface="Times New Roman" panose="02020603050405020304" pitchFamily="18" charset="0"/>
              </a:rPr>
              <a:t>A datagram has a limited lifetime in its travel through an internet. It holds the timestamp. It is discarded after completion of time stamp.</a:t>
            </a:r>
            <a:endParaRPr lang="en-US" sz="2400" b="1" dirty="0" smtClean="0">
              <a:latin typeface="Times New Roman" panose="02020603050405020304" pitchFamily="18" charset="0"/>
              <a:cs typeface="Times New Roman" panose="02020603050405020304" pitchFamily="18" charset="0"/>
            </a:endParaRPr>
          </a:p>
          <a:p>
            <a:pPr algn="just"/>
            <a:r>
              <a:rPr lang="en-US" sz="2400" b="1" dirty="0" smtClean="0">
                <a:latin typeface="Times New Roman" panose="02020603050405020304" pitchFamily="18" charset="0"/>
                <a:cs typeface="Times New Roman" panose="02020603050405020304" pitchFamily="18" charset="0"/>
              </a:rPr>
              <a:t>Protocol: </a:t>
            </a:r>
            <a:r>
              <a:rPr lang="en-US" sz="2400" dirty="0" smtClean="0">
                <a:latin typeface="Times New Roman" panose="02020603050405020304" pitchFamily="18" charset="0"/>
                <a:cs typeface="Times New Roman" panose="02020603050405020304" pitchFamily="18" charset="0"/>
              </a:rPr>
              <a:t>it is 8 bit filed defines the higher level protocol that uses the services of the IPv4 layer.</a:t>
            </a:r>
            <a:endParaRPr lang="en-US" sz="2400" b="1" dirty="0" smtClean="0">
              <a:latin typeface="Times New Roman" panose="02020603050405020304" pitchFamily="18" charset="0"/>
              <a:cs typeface="Times New Roman" panose="02020603050405020304" pitchFamily="18" charset="0"/>
            </a:endParaRPr>
          </a:p>
          <a:p>
            <a:pPr algn="just"/>
            <a:r>
              <a:rPr lang="en-US" sz="2400" b="1" dirty="0" smtClean="0">
                <a:latin typeface="Times New Roman" panose="02020603050405020304" pitchFamily="18" charset="0"/>
                <a:cs typeface="Times New Roman" panose="02020603050405020304" pitchFamily="18" charset="0"/>
              </a:rPr>
              <a:t>Checksum: </a:t>
            </a:r>
            <a:r>
              <a:rPr lang="en-US" sz="2400" dirty="0" smtClean="0">
                <a:latin typeface="Times New Roman" panose="02020603050405020304" pitchFamily="18" charset="0"/>
                <a:cs typeface="Times New Roman" panose="02020603050405020304" pitchFamily="18" charset="0"/>
              </a:rPr>
              <a:t>Use for error detection.</a:t>
            </a:r>
            <a:endParaRPr lang="en-US" sz="2400" b="1" dirty="0" smtClean="0">
              <a:latin typeface="Times New Roman" panose="02020603050405020304" pitchFamily="18" charset="0"/>
              <a:cs typeface="Times New Roman" panose="02020603050405020304" pitchFamily="18" charset="0"/>
            </a:endParaRPr>
          </a:p>
          <a:p>
            <a:pPr algn="just"/>
            <a:r>
              <a:rPr lang="en-US" sz="2400" b="1" dirty="0" smtClean="0">
                <a:latin typeface="Times New Roman" panose="02020603050405020304" pitchFamily="18" charset="0"/>
                <a:cs typeface="Times New Roman" panose="02020603050405020304" pitchFamily="18" charset="0"/>
              </a:rPr>
              <a:t>Source address and destination address: </a:t>
            </a:r>
            <a:r>
              <a:rPr lang="en-US" sz="2400" dirty="0" smtClean="0">
                <a:latin typeface="Times New Roman" panose="02020603050405020304" pitchFamily="18" charset="0"/>
                <a:cs typeface="Times New Roman" panose="02020603050405020304" pitchFamily="18" charset="0"/>
              </a:rPr>
              <a:t>it is 32 bit field defines the IPv4 address of source.</a:t>
            </a:r>
            <a:endParaRPr lang="en-US" sz="2400" b="1" dirty="0" smtClean="0">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04800" y="-228600"/>
            <a:ext cx="8305800" cy="1143000"/>
          </a:xfrm>
        </p:spPr>
        <p:txBody>
          <a:bodyPr>
            <a:normAutofit fontScale="90000"/>
          </a:bodyPr>
          <a:lstStyle/>
          <a:p>
            <a:r>
              <a:rPr lang="en-US" altLang="en-US" sz="3600" dirty="0">
                <a:latin typeface="Times New Roman" panose="02020603050405020304" pitchFamily="18" charset="0"/>
                <a:cs typeface="Times New Roman" panose="02020603050405020304" pitchFamily="18" charset="0"/>
              </a:rPr>
              <a:t>Implementation of Connection-Oriented Service</a:t>
            </a:r>
          </a:p>
        </p:txBody>
      </p:sp>
      <p:sp>
        <p:nvSpPr>
          <p:cNvPr id="9219" name="Rectangle 3"/>
          <p:cNvSpPr>
            <a:spLocks noGrp="1" noChangeArrowheads="1"/>
          </p:cNvSpPr>
          <p:nvPr>
            <p:ph type="body" idx="1"/>
          </p:nvPr>
        </p:nvSpPr>
        <p:spPr>
          <a:xfrm>
            <a:off x="762000" y="1143000"/>
            <a:ext cx="7772400" cy="4572000"/>
          </a:xfrm>
        </p:spPr>
        <p:txBody>
          <a:bodyPr/>
          <a:lstStyle/>
          <a:p>
            <a:pPr algn="ctr">
              <a:buFontTx/>
              <a:buNone/>
            </a:pPr>
            <a:r>
              <a:rPr lang="en-US" altLang="en-US" dirty="0"/>
              <a:t>Routing within a virtual-circuit subnet.</a:t>
            </a:r>
          </a:p>
        </p:txBody>
      </p:sp>
      <p:pic>
        <p:nvPicPr>
          <p:cNvPr id="9222" name="Picture 6" descr="5-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7848600" cy="440976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27987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7"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6308" name="Text Box 4"/>
          <p:cNvSpPr txBox="1">
            <a:spLocks noChangeArrowheads="1"/>
          </p:cNvSpPr>
          <p:nvPr/>
        </p:nvSpPr>
        <p:spPr bwMode="auto">
          <a:xfrm>
            <a:off x="1371601" y="762000"/>
            <a:ext cx="50739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Service </a:t>
            </a:r>
            <a:r>
              <a:rPr lang="en-US" altLang="en-US" sz="2000" i="1" dirty="0">
                <a:latin typeface="Times New Roman" panose="02020603050405020304" pitchFamily="18" charset="0"/>
              </a:rPr>
              <a:t>type or differentiated services</a:t>
            </a:r>
          </a:p>
        </p:txBody>
      </p:sp>
      <p:pic>
        <p:nvPicPr>
          <p:cNvPr id="8663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673" y="2727327"/>
            <a:ext cx="5806678"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2529863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Text Box 2"/>
          <p:cNvSpPr txBox="1">
            <a:spLocks noChangeArrowheads="1"/>
          </p:cNvSpPr>
          <p:nvPr/>
        </p:nvSpPr>
        <p:spPr bwMode="auto">
          <a:xfrm>
            <a:off x="2914650" y="1295400"/>
            <a:ext cx="25694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Types </a:t>
            </a:r>
            <a:r>
              <a:rPr lang="en-US" altLang="en-US" sz="2000" i="1" dirty="0">
                <a:latin typeface="Times New Roman" panose="02020603050405020304" pitchFamily="18" charset="0"/>
              </a:rPr>
              <a:t>of service</a:t>
            </a:r>
          </a:p>
        </p:txBody>
      </p:sp>
      <p:pic>
        <p:nvPicPr>
          <p:cNvPr id="8867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800227"/>
            <a:ext cx="4011216" cy="358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7395321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Text Box 2"/>
          <p:cNvSpPr txBox="1">
            <a:spLocks noChangeArrowheads="1"/>
          </p:cNvSpPr>
          <p:nvPr/>
        </p:nvSpPr>
        <p:spPr bwMode="auto">
          <a:xfrm>
            <a:off x="2228851" y="152400"/>
            <a:ext cx="33483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Default </a:t>
            </a:r>
            <a:r>
              <a:rPr lang="en-US" altLang="en-US" sz="2000" i="1" dirty="0">
                <a:latin typeface="Times New Roman" panose="02020603050405020304" pitchFamily="18" charset="0"/>
              </a:rPr>
              <a:t>types of service</a:t>
            </a:r>
          </a:p>
        </p:txBody>
      </p:sp>
      <p:pic>
        <p:nvPicPr>
          <p:cNvPr id="88781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2878" y="533402"/>
            <a:ext cx="4956572" cy="588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241494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Text Box 2"/>
          <p:cNvSpPr txBox="1">
            <a:spLocks noChangeArrowheads="1"/>
          </p:cNvSpPr>
          <p:nvPr/>
        </p:nvSpPr>
        <p:spPr bwMode="auto">
          <a:xfrm>
            <a:off x="3200401" y="1371600"/>
            <a:ext cx="31436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Values </a:t>
            </a:r>
            <a:r>
              <a:rPr lang="en-US" altLang="en-US" sz="2000" i="1" dirty="0">
                <a:latin typeface="Times New Roman" panose="02020603050405020304" pitchFamily="18" charset="0"/>
              </a:rPr>
              <a:t>for </a:t>
            </a:r>
            <a:r>
              <a:rPr lang="en-US" altLang="en-US" sz="2000" i="1" dirty="0" err="1">
                <a:latin typeface="Times New Roman" panose="02020603050405020304" pitchFamily="18" charset="0"/>
              </a:rPr>
              <a:t>codepoints</a:t>
            </a:r>
            <a:endParaRPr lang="en-US" altLang="en-US" sz="2000" i="1" dirty="0">
              <a:latin typeface="Times New Roman" panose="02020603050405020304" pitchFamily="18" charset="0"/>
            </a:endParaRPr>
          </a:p>
        </p:txBody>
      </p:sp>
      <p:pic>
        <p:nvPicPr>
          <p:cNvPr id="8888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4651" y="1752602"/>
            <a:ext cx="3832622" cy="374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73</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72642783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1"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7332" name="Text Box 4"/>
          <p:cNvSpPr txBox="1">
            <a:spLocks noChangeArrowheads="1"/>
          </p:cNvSpPr>
          <p:nvPr/>
        </p:nvSpPr>
        <p:spPr bwMode="auto">
          <a:xfrm>
            <a:off x="1371600" y="762000"/>
            <a:ext cx="68707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Encapsulation </a:t>
            </a:r>
            <a:r>
              <a:rPr lang="en-US" altLang="en-US" sz="2000" i="1" dirty="0">
                <a:latin typeface="Times New Roman" panose="02020603050405020304" pitchFamily="18" charset="0"/>
              </a:rPr>
              <a:t>of a small datagram in an Ethernet frame</a:t>
            </a:r>
          </a:p>
        </p:txBody>
      </p:sp>
      <p:pic>
        <p:nvPicPr>
          <p:cNvPr id="8673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687" y="2590800"/>
            <a:ext cx="6519863" cy="122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66028749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5"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8356" name="Text Box 4"/>
          <p:cNvSpPr txBox="1">
            <a:spLocks noChangeArrowheads="1"/>
          </p:cNvSpPr>
          <p:nvPr/>
        </p:nvSpPr>
        <p:spPr bwMode="auto">
          <a:xfrm>
            <a:off x="1371600" y="762000"/>
            <a:ext cx="50835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400" dirty="0" smtClean="0">
                <a:solidFill>
                  <a:schemeClr val="folHlink"/>
                </a:solidFill>
                <a:latin typeface="Times New Roman" panose="02020603050405020304" pitchFamily="18" charset="0"/>
              </a:rPr>
              <a:t> </a:t>
            </a:r>
            <a:r>
              <a:rPr lang="en-US" altLang="en-US" sz="2000" i="1" dirty="0">
                <a:latin typeface="Times New Roman" panose="02020603050405020304" pitchFamily="18" charset="0"/>
              </a:rPr>
              <a:t>Protocol field and encapsulated data</a:t>
            </a:r>
          </a:p>
        </p:txBody>
      </p:sp>
      <p:pic>
        <p:nvPicPr>
          <p:cNvPr id="8683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762" y="2541588"/>
            <a:ext cx="5786438" cy="218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56900479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Text Box 2"/>
          <p:cNvSpPr txBox="1">
            <a:spLocks noChangeArrowheads="1"/>
          </p:cNvSpPr>
          <p:nvPr/>
        </p:nvSpPr>
        <p:spPr bwMode="auto">
          <a:xfrm>
            <a:off x="2951561" y="1371600"/>
            <a:ext cx="26207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Table </a:t>
            </a:r>
            <a:r>
              <a:rPr lang="en-US" altLang="en-US" sz="2400" dirty="0" smtClean="0">
                <a:solidFill>
                  <a:schemeClr val="folHlink"/>
                </a:solidFill>
                <a:latin typeface="Times New Roman" panose="02020603050405020304" pitchFamily="18" charset="0"/>
              </a:rPr>
              <a:t> </a:t>
            </a:r>
            <a:r>
              <a:rPr lang="en-US" altLang="en-US" sz="2000" i="1" dirty="0">
                <a:latin typeface="Times New Roman" panose="02020603050405020304" pitchFamily="18" charset="0"/>
              </a:rPr>
              <a:t>Protocol values</a:t>
            </a:r>
          </a:p>
        </p:txBody>
      </p:sp>
      <p:pic>
        <p:nvPicPr>
          <p:cNvPr id="8898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532" y="1843088"/>
            <a:ext cx="3845719" cy="394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76</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25201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77</a:t>
            </a:fld>
            <a:endParaRPr lang="en-US"/>
          </a:p>
        </p:txBody>
      </p:sp>
      <p:sp>
        <p:nvSpPr>
          <p:cNvPr id="6" name="Rectangle 2"/>
          <p:cNvSpPr txBox="1">
            <a:spLocks noChangeArrowheads="1"/>
          </p:cNvSpPr>
          <p:nvPr/>
        </p:nvSpPr>
        <p:spPr>
          <a:xfrm>
            <a:off x="76200" y="152400"/>
            <a:ext cx="89916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000" b="0" i="0" u="none" strike="noStrike" kern="1200" cap="none" spc="0" normalizeH="0" baseline="0" noProof="0" dirty="0" smtClean="0">
                <a:ln>
                  <a:noFill/>
                </a:ln>
                <a:solidFill>
                  <a:schemeClr val="tx2"/>
                </a:solidFill>
                <a:effectLst/>
                <a:uLnTx/>
                <a:uFillTx/>
                <a:latin typeface="Times New Roman" panose="02020603050405020304" pitchFamily="18" charset="0"/>
                <a:ea typeface="ＭＳ Ｐゴシック" pitchFamily="34" charset="-128"/>
                <a:cs typeface="Times New Roman" panose="02020603050405020304" pitchFamily="18" charset="0"/>
              </a:rPr>
              <a:t>Dotted Decimal Notation</a:t>
            </a:r>
          </a:p>
        </p:txBody>
      </p:sp>
      <p:sp>
        <p:nvSpPr>
          <p:cNvPr id="7" name="Rectangle 3"/>
          <p:cNvSpPr txBox="1">
            <a:spLocks noChangeArrowheads="1"/>
          </p:cNvSpPr>
          <p:nvPr/>
        </p:nvSpPr>
        <p:spPr>
          <a:xfrm>
            <a:off x="152400" y="1371600"/>
            <a:ext cx="8915400" cy="4876800"/>
          </a:xfrm>
          <a:prstGeom prst="rect">
            <a:avLst/>
          </a:prstGeom>
        </p:spPr>
        <p:txBody>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tab pos="1828800" algn="l"/>
                <a:tab pos="3543300" algn="l"/>
                <a:tab pos="5661025" algn="l"/>
              </a:tabLst>
              <a:defRPr/>
            </a:pPr>
            <a:r>
              <a:rPr kumimoji="0" lang="en-US" altLang="en-US" sz="26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IP addresses are written in a so-called </a:t>
            </a:r>
            <a:r>
              <a:rPr kumimoji="0" lang="en-US" altLang="en-US" sz="2600" b="1" i="1"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dotted decimal </a:t>
            </a:r>
            <a:r>
              <a:rPr kumimoji="0" lang="en-US" altLang="en-US" sz="2600" b="1" i="0"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notation</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tab pos="1828800" algn="l"/>
                <a:tab pos="3543300" algn="l"/>
                <a:tab pos="5661025" algn="l"/>
              </a:tabLst>
              <a:defRPr/>
            </a:pPr>
            <a:r>
              <a:rPr kumimoji="0" lang="en-US" altLang="en-US" sz="26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Each byte is identified by a decimal number in the range [0..255]:</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tab pos="1828800" algn="l"/>
                <a:tab pos="3543300" algn="l"/>
                <a:tab pos="5661025" algn="l"/>
              </a:tabLst>
              <a:defRPr/>
            </a:pPr>
            <a:endParaRPr kumimoji="0" lang="en-US" altLang="en-US" sz="2600" b="1" i="0" u="none" strike="noStrike" kern="1200" cap="none" spc="0" normalizeH="0" baseline="0" noProof="0" dirty="0" smtClean="0">
              <a:ln>
                <a:noFill/>
              </a:ln>
              <a:solidFill>
                <a:srgbClr val="0000FF"/>
              </a:solidFill>
              <a:effectLst/>
              <a:uLnTx/>
              <a:uFillTx/>
              <a:latin typeface="Times New Roman" panose="02020603050405020304" pitchFamily="18" charset="0"/>
              <a:ea typeface="ＭＳ Ｐゴシック" pitchFamily="34" charset="-128"/>
              <a:cs typeface="Times New Roman" panose="02020603050405020304" pitchFamily="18" charset="0"/>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tab pos="1828800" algn="l"/>
                <a:tab pos="3543300" algn="l"/>
                <a:tab pos="5661025" algn="l"/>
              </a:tabLst>
              <a:defRPr/>
            </a:pPr>
            <a:r>
              <a:rPr kumimoji="0" lang="en-US" altLang="en-US" sz="2600" b="1" i="0" u="none" strike="noStrike" kern="1200" cap="none" spc="0" normalizeH="0" baseline="0" noProof="0" dirty="0" smtClean="0">
                <a:ln>
                  <a:noFill/>
                </a:ln>
                <a:solidFill>
                  <a:srgbClr val="FF0000"/>
                </a:solidFill>
                <a:effectLst/>
                <a:uLnTx/>
                <a:uFillTx/>
                <a:latin typeface="Times New Roman" panose="02020603050405020304" pitchFamily="18" charset="0"/>
                <a:ea typeface="ＭＳ Ｐゴシック" pitchFamily="34" charset="-128"/>
                <a:cs typeface="Times New Roman" panose="02020603050405020304" pitchFamily="18" charset="0"/>
              </a:rPr>
              <a:t>Example:</a:t>
            </a:r>
            <a:r>
              <a:rPr kumimoji="0" lang="en-US" altLang="en-US" sz="26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 		      </a:t>
            </a:r>
          </a:p>
        </p:txBody>
      </p:sp>
      <p:sp>
        <p:nvSpPr>
          <p:cNvPr id="8" name="Rectangle 4"/>
          <p:cNvSpPr>
            <a:spLocks noChangeArrowheads="1"/>
          </p:cNvSpPr>
          <p:nvPr/>
        </p:nvSpPr>
        <p:spPr bwMode="auto">
          <a:xfrm>
            <a:off x="381000" y="4267200"/>
            <a:ext cx="8382000" cy="1828800"/>
          </a:xfrm>
          <a:prstGeom prst="rect">
            <a:avLst/>
          </a:prstGeom>
          <a:noFill/>
          <a:ln w="9525">
            <a:noFill/>
            <a:miter lim="800000"/>
            <a:headEnd/>
            <a:tailEnd/>
          </a:ln>
        </p:spPr>
        <p:txBody>
          <a:bodyPr wrap="none" lIns="91433" tIns="45717" rIns="91433" bIns="45717" anchor="ctr"/>
          <a:lstStyle/>
          <a:p>
            <a:endParaRPr lang="en-US" altLang="en-US"/>
          </a:p>
        </p:txBody>
      </p:sp>
      <p:sp>
        <p:nvSpPr>
          <p:cNvPr id="9" name="Rectangle 5"/>
          <p:cNvSpPr>
            <a:spLocks noChangeArrowheads="1"/>
          </p:cNvSpPr>
          <p:nvPr/>
        </p:nvSpPr>
        <p:spPr bwMode="auto">
          <a:xfrm>
            <a:off x="3048000" y="3962400"/>
            <a:ext cx="1828800" cy="381000"/>
          </a:xfrm>
          <a:prstGeom prst="rect">
            <a:avLst/>
          </a:prstGeom>
          <a:solidFill>
            <a:srgbClr val="FFCC66"/>
          </a:solidFill>
          <a:ln w="9525">
            <a:solidFill>
              <a:schemeClr val="tx1"/>
            </a:solidFill>
            <a:miter lim="800000"/>
            <a:headEnd/>
            <a:tailEnd/>
          </a:ln>
        </p:spPr>
        <p:txBody>
          <a:bodyPr wrap="none" anchor="ctr"/>
          <a:lstStyle/>
          <a:p>
            <a:pPr algn="ctr"/>
            <a:r>
              <a:rPr lang="en-US" altLang="en-US" b="1" dirty="0">
                <a:solidFill>
                  <a:srgbClr val="0000FF"/>
                </a:solidFill>
                <a:latin typeface="Courier New" pitchFamily="49" charset="0"/>
              </a:rPr>
              <a:t>10001111</a:t>
            </a:r>
          </a:p>
        </p:txBody>
      </p:sp>
      <p:sp>
        <p:nvSpPr>
          <p:cNvPr id="10" name="Rectangle 6"/>
          <p:cNvSpPr>
            <a:spLocks noChangeArrowheads="1"/>
          </p:cNvSpPr>
          <p:nvPr/>
        </p:nvSpPr>
        <p:spPr bwMode="auto">
          <a:xfrm>
            <a:off x="1219200" y="3962400"/>
            <a:ext cx="1828800" cy="381000"/>
          </a:xfrm>
          <a:prstGeom prst="rect">
            <a:avLst/>
          </a:prstGeom>
          <a:solidFill>
            <a:srgbClr val="FFCC66"/>
          </a:solidFill>
          <a:ln w="9525">
            <a:solidFill>
              <a:schemeClr val="tx1"/>
            </a:solidFill>
            <a:miter lim="800000"/>
            <a:headEnd/>
            <a:tailEnd/>
          </a:ln>
        </p:spPr>
        <p:txBody>
          <a:bodyPr wrap="none" anchor="ctr"/>
          <a:lstStyle/>
          <a:p>
            <a:pPr algn="ctr"/>
            <a:r>
              <a:rPr lang="en-US" altLang="en-US" b="1" dirty="0">
                <a:latin typeface="Courier New" pitchFamily="49" charset="0"/>
              </a:rPr>
              <a:t>10000000</a:t>
            </a:r>
            <a:endParaRPr lang="en-US" altLang="en-US" dirty="0"/>
          </a:p>
        </p:txBody>
      </p:sp>
      <p:sp>
        <p:nvSpPr>
          <p:cNvPr id="11" name="Rectangle 7"/>
          <p:cNvSpPr>
            <a:spLocks noChangeArrowheads="1"/>
          </p:cNvSpPr>
          <p:nvPr/>
        </p:nvSpPr>
        <p:spPr bwMode="auto">
          <a:xfrm>
            <a:off x="4876800" y="3962400"/>
            <a:ext cx="1828800" cy="381000"/>
          </a:xfrm>
          <a:prstGeom prst="rect">
            <a:avLst/>
          </a:prstGeom>
          <a:solidFill>
            <a:srgbClr val="FFCC66"/>
          </a:solidFill>
          <a:ln w="9525">
            <a:solidFill>
              <a:schemeClr val="tx1"/>
            </a:solidFill>
            <a:miter lim="800000"/>
            <a:headEnd/>
            <a:tailEnd/>
          </a:ln>
        </p:spPr>
        <p:txBody>
          <a:bodyPr wrap="none" anchor="ctr"/>
          <a:lstStyle/>
          <a:p>
            <a:pPr algn="ctr"/>
            <a:r>
              <a:rPr lang="en-US" altLang="en-US" b="1">
                <a:latin typeface="Courier New" pitchFamily="49" charset="0"/>
              </a:rPr>
              <a:t>10001001</a:t>
            </a:r>
            <a:endParaRPr lang="en-US" altLang="en-US" b="1">
              <a:solidFill>
                <a:srgbClr val="0000FF"/>
              </a:solidFill>
              <a:latin typeface="Courier New" pitchFamily="49" charset="0"/>
            </a:endParaRPr>
          </a:p>
        </p:txBody>
      </p:sp>
      <p:sp>
        <p:nvSpPr>
          <p:cNvPr id="12" name="Rectangle 8"/>
          <p:cNvSpPr>
            <a:spLocks noChangeArrowheads="1"/>
          </p:cNvSpPr>
          <p:nvPr/>
        </p:nvSpPr>
        <p:spPr bwMode="auto">
          <a:xfrm>
            <a:off x="6705600" y="3962400"/>
            <a:ext cx="1828800" cy="381000"/>
          </a:xfrm>
          <a:prstGeom prst="rect">
            <a:avLst/>
          </a:prstGeom>
          <a:solidFill>
            <a:srgbClr val="FFCC66"/>
          </a:solidFill>
          <a:ln w="9525">
            <a:solidFill>
              <a:schemeClr val="tx1"/>
            </a:solidFill>
            <a:miter lim="800000"/>
            <a:headEnd/>
            <a:tailEnd/>
          </a:ln>
        </p:spPr>
        <p:txBody>
          <a:bodyPr wrap="none" anchor="ctr"/>
          <a:lstStyle/>
          <a:p>
            <a:pPr algn="ctr"/>
            <a:r>
              <a:rPr lang="en-US" altLang="en-US" b="1">
                <a:solidFill>
                  <a:srgbClr val="0000FF"/>
                </a:solidFill>
                <a:latin typeface="Courier New" pitchFamily="49" charset="0"/>
              </a:rPr>
              <a:t>10010000</a:t>
            </a:r>
          </a:p>
        </p:txBody>
      </p:sp>
      <p:sp>
        <p:nvSpPr>
          <p:cNvPr id="13" name="Text Box 9"/>
          <p:cNvSpPr txBox="1">
            <a:spLocks noChangeArrowheads="1"/>
          </p:cNvSpPr>
          <p:nvPr/>
        </p:nvSpPr>
        <p:spPr bwMode="auto">
          <a:xfrm>
            <a:off x="1447800" y="4343400"/>
            <a:ext cx="1295400" cy="1004888"/>
          </a:xfrm>
          <a:prstGeom prst="rect">
            <a:avLst/>
          </a:prstGeom>
          <a:noFill/>
          <a:ln w="9525">
            <a:noFill/>
            <a:miter lim="800000"/>
            <a:headEnd/>
            <a:tailEnd/>
          </a:ln>
        </p:spPr>
        <p:txBody>
          <a:bodyPr>
            <a:spAutoFit/>
          </a:bodyPr>
          <a:lstStyle/>
          <a:p>
            <a:pPr>
              <a:spcBef>
                <a:spcPct val="50000"/>
              </a:spcBef>
            </a:pPr>
            <a:r>
              <a:rPr lang="en-US" altLang="en-US">
                <a:latin typeface="Arial" pitchFamily="34" charset="0"/>
              </a:rPr>
              <a:t>1</a:t>
            </a:r>
            <a:r>
              <a:rPr lang="en-US" altLang="en-US" baseline="30000">
                <a:latin typeface="Arial" pitchFamily="34" charset="0"/>
              </a:rPr>
              <a:t>st</a:t>
            </a:r>
            <a:r>
              <a:rPr lang="en-US" altLang="en-US">
                <a:latin typeface="Arial" pitchFamily="34" charset="0"/>
              </a:rPr>
              <a:t> Byte</a:t>
            </a:r>
          </a:p>
          <a:p>
            <a:pPr algn="ctr">
              <a:spcBef>
                <a:spcPct val="50000"/>
              </a:spcBef>
            </a:pPr>
            <a:r>
              <a:rPr lang="en-US" altLang="en-US" b="1">
                <a:solidFill>
                  <a:srgbClr val="FF0000"/>
                </a:solidFill>
                <a:latin typeface="Arial" pitchFamily="34" charset="0"/>
              </a:rPr>
              <a:t> = 128</a:t>
            </a:r>
            <a:endParaRPr lang="en-US" altLang="en-US"/>
          </a:p>
        </p:txBody>
      </p:sp>
      <p:sp>
        <p:nvSpPr>
          <p:cNvPr id="14" name="Text Box 10"/>
          <p:cNvSpPr txBox="1">
            <a:spLocks noChangeArrowheads="1"/>
          </p:cNvSpPr>
          <p:nvPr/>
        </p:nvSpPr>
        <p:spPr bwMode="auto">
          <a:xfrm>
            <a:off x="3276600" y="4343400"/>
            <a:ext cx="1295400" cy="1004888"/>
          </a:xfrm>
          <a:prstGeom prst="rect">
            <a:avLst/>
          </a:prstGeom>
          <a:noFill/>
          <a:ln w="9525">
            <a:noFill/>
            <a:miter lim="800000"/>
            <a:headEnd/>
            <a:tailEnd/>
          </a:ln>
        </p:spPr>
        <p:txBody>
          <a:bodyPr>
            <a:spAutoFit/>
          </a:bodyPr>
          <a:lstStyle/>
          <a:p>
            <a:pPr>
              <a:spcBef>
                <a:spcPct val="50000"/>
              </a:spcBef>
            </a:pPr>
            <a:r>
              <a:rPr lang="en-US" altLang="en-US" dirty="0">
                <a:latin typeface="Arial" pitchFamily="34" charset="0"/>
              </a:rPr>
              <a:t>2</a:t>
            </a:r>
            <a:r>
              <a:rPr lang="en-US" altLang="en-US" baseline="30000" dirty="0">
                <a:latin typeface="Arial" pitchFamily="34" charset="0"/>
              </a:rPr>
              <a:t>nd</a:t>
            </a:r>
            <a:r>
              <a:rPr lang="en-US" altLang="en-US" dirty="0">
                <a:latin typeface="Arial" pitchFamily="34" charset="0"/>
              </a:rPr>
              <a:t> Byte</a:t>
            </a:r>
          </a:p>
          <a:p>
            <a:pPr>
              <a:spcBef>
                <a:spcPct val="50000"/>
              </a:spcBef>
            </a:pPr>
            <a:r>
              <a:rPr lang="en-US" altLang="en-US" b="1" dirty="0">
                <a:solidFill>
                  <a:srgbClr val="FF0000"/>
                </a:solidFill>
                <a:latin typeface="Arial" pitchFamily="34" charset="0"/>
              </a:rPr>
              <a:t> = 143</a:t>
            </a:r>
          </a:p>
        </p:txBody>
      </p:sp>
      <p:sp>
        <p:nvSpPr>
          <p:cNvPr id="15" name="Text Box 11"/>
          <p:cNvSpPr txBox="1">
            <a:spLocks noChangeArrowheads="1"/>
          </p:cNvSpPr>
          <p:nvPr/>
        </p:nvSpPr>
        <p:spPr bwMode="auto">
          <a:xfrm>
            <a:off x="5105400" y="4343400"/>
            <a:ext cx="1295400" cy="1004888"/>
          </a:xfrm>
          <a:prstGeom prst="rect">
            <a:avLst/>
          </a:prstGeom>
          <a:noFill/>
          <a:ln w="9525">
            <a:noFill/>
            <a:miter lim="800000"/>
            <a:headEnd/>
            <a:tailEnd/>
          </a:ln>
        </p:spPr>
        <p:txBody>
          <a:bodyPr>
            <a:spAutoFit/>
          </a:bodyPr>
          <a:lstStyle/>
          <a:p>
            <a:pPr>
              <a:spcBef>
                <a:spcPct val="50000"/>
              </a:spcBef>
            </a:pPr>
            <a:r>
              <a:rPr lang="en-US" altLang="en-US">
                <a:latin typeface="Arial" pitchFamily="34" charset="0"/>
              </a:rPr>
              <a:t>3</a:t>
            </a:r>
            <a:r>
              <a:rPr lang="en-US" altLang="en-US" baseline="30000">
                <a:latin typeface="Arial" pitchFamily="34" charset="0"/>
              </a:rPr>
              <a:t>rd</a:t>
            </a:r>
            <a:r>
              <a:rPr lang="en-US" altLang="en-US">
                <a:latin typeface="Arial" pitchFamily="34" charset="0"/>
              </a:rPr>
              <a:t> Byte</a:t>
            </a:r>
          </a:p>
          <a:p>
            <a:pPr>
              <a:spcBef>
                <a:spcPct val="50000"/>
              </a:spcBef>
            </a:pPr>
            <a:r>
              <a:rPr lang="en-US" altLang="en-US" b="1">
                <a:solidFill>
                  <a:srgbClr val="FF0000"/>
                </a:solidFill>
                <a:latin typeface="Arial" pitchFamily="34" charset="0"/>
              </a:rPr>
              <a:t> = 137</a:t>
            </a:r>
          </a:p>
        </p:txBody>
      </p:sp>
      <p:sp>
        <p:nvSpPr>
          <p:cNvPr id="16" name="Text Box 12"/>
          <p:cNvSpPr txBox="1">
            <a:spLocks noChangeArrowheads="1"/>
          </p:cNvSpPr>
          <p:nvPr/>
        </p:nvSpPr>
        <p:spPr bwMode="auto">
          <a:xfrm>
            <a:off x="7010400" y="4343400"/>
            <a:ext cx="1295400" cy="1004888"/>
          </a:xfrm>
          <a:prstGeom prst="rect">
            <a:avLst/>
          </a:prstGeom>
          <a:noFill/>
          <a:ln w="9525">
            <a:noFill/>
            <a:miter lim="800000"/>
            <a:headEnd/>
            <a:tailEnd/>
          </a:ln>
        </p:spPr>
        <p:txBody>
          <a:bodyPr>
            <a:spAutoFit/>
          </a:bodyPr>
          <a:lstStyle/>
          <a:p>
            <a:pPr>
              <a:spcBef>
                <a:spcPct val="50000"/>
              </a:spcBef>
            </a:pPr>
            <a:r>
              <a:rPr lang="en-US" altLang="en-US">
                <a:latin typeface="Arial" pitchFamily="34" charset="0"/>
              </a:rPr>
              <a:t>4</a:t>
            </a:r>
            <a:r>
              <a:rPr lang="en-US" altLang="en-US" baseline="30000">
                <a:latin typeface="Arial" pitchFamily="34" charset="0"/>
              </a:rPr>
              <a:t>th</a:t>
            </a:r>
            <a:r>
              <a:rPr lang="en-US" altLang="en-US">
                <a:latin typeface="Arial" pitchFamily="34" charset="0"/>
              </a:rPr>
              <a:t> Byte</a:t>
            </a:r>
          </a:p>
          <a:p>
            <a:pPr>
              <a:spcBef>
                <a:spcPct val="50000"/>
              </a:spcBef>
            </a:pPr>
            <a:r>
              <a:rPr lang="en-US" altLang="en-US" b="1">
                <a:solidFill>
                  <a:srgbClr val="FF0000"/>
                </a:solidFill>
                <a:latin typeface="Arial" pitchFamily="34" charset="0"/>
              </a:rPr>
              <a:t> = 144</a:t>
            </a:r>
          </a:p>
        </p:txBody>
      </p:sp>
      <p:sp>
        <p:nvSpPr>
          <p:cNvPr id="17" name="Text Box 13"/>
          <p:cNvSpPr txBox="1">
            <a:spLocks noChangeArrowheads="1"/>
          </p:cNvSpPr>
          <p:nvPr/>
        </p:nvSpPr>
        <p:spPr bwMode="auto">
          <a:xfrm>
            <a:off x="3048000" y="6019800"/>
            <a:ext cx="3276600" cy="457200"/>
          </a:xfrm>
          <a:prstGeom prst="rect">
            <a:avLst/>
          </a:prstGeom>
          <a:noFill/>
          <a:ln w="9525">
            <a:noFill/>
            <a:miter lim="800000"/>
            <a:headEnd/>
            <a:tailEnd/>
          </a:ln>
        </p:spPr>
        <p:txBody>
          <a:bodyPr>
            <a:spAutoFit/>
          </a:bodyPr>
          <a:lstStyle/>
          <a:p>
            <a:pPr algn="ctr">
              <a:spcBef>
                <a:spcPct val="50000"/>
              </a:spcBef>
            </a:pPr>
            <a:r>
              <a:rPr lang="en-US" altLang="en-US" b="1">
                <a:latin typeface="Arial" pitchFamily="34" charset="0"/>
              </a:rPr>
              <a:t>128.143.137.144</a:t>
            </a:r>
            <a:endParaRPr lang="en-US" altLang="en-US">
              <a:latin typeface="Arial" pitchFamily="34" charset="0"/>
            </a:endParaRPr>
          </a:p>
        </p:txBody>
      </p:sp>
      <p:sp>
        <p:nvSpPr>
          <p:cNvPr id="18" name="Line 14"/>
          <p:cNvSpPr>
            <a:spLocks noChangeShapeType="1"/>
          </p:cNvSpPr>
          <p:nvPr/>
        </p:nvSpPr>
        <p:spPr bwMode="auto">
          <a:xfrm>
            <a:off x="2362200" y="5334000"/>
            <a:ext cx="1295400" cy="685800"/>
          </a:xfrm>
          <a:prstGeom prst="line">
            <a:avLst/>
          </a:prstGeom>
          <a:noFill/>
          <a:ln w="28575">
            <a:solidFill>
              <a:schemeClr val="tx1"/>
            </a:solidFill>
            <a:round/>
            <a:headEnd/>
            <a:tailEnd type="triangle" w="med" len="med"/>
          </a:ln>
        </p:spPr>
        <p:txBody>
          <a:bodyPr wrap="none" anchor="ctr"/>
          <a:lstStyle/>
          <a:p>
            <a:endParaRPr lang="en-US"/>
          </a:p>
        </p:txBody>
      </p:sp>
      <p:sp>
        <p:nvSpPr>
          <p:cNvPr id="19" name="Line 15"/>
          <p:cNvSpPr>
            <a:spLocks noChangeShapeType="1"/>
          </p:cNvSpPr>
          <p:nvPr/>
        </p:nvSpPr>
        <p:spPr bwMode="auto">
          <a:xfrm>
            <a:off x="4038600" y="5334000"/>
            <a:ext cx="381000" cy="685800"/>
          </a:xfrm>
          <a:prstGeom prst="line">
            <a:avLst/>
          </a:prstGeom>
          <a:noFill/>
          <a:ln w="28575">
            <a:solidFill>
              <a:schemeClr val="tx1"/>
            </a:solidFill>
            <a:round/>
            <a:headEnd/>
            <a:tailEnd type="triangle" w="med" len="med"/>
          </a:ln>
        </p:spPr>
        <p:txBody>
          <a:bodyPr wrap="none" anchor="ctr"/>
          <a:lstStyle/>
          <a:p>
            <a:endParaRPr lang="en-US"/>
          </a:p>
        </p:txBody>
      </p:sp>
      <p:sp>
        <p:nvSpPr>
          <p:cNvPr id="20" name="Line 16"/>
          <p:cNvSpPr>
            <a:spLocks noChangeShapeType="1"/>
          </p:cNvSpPr>
          <p:nvPr/>
        </p:nvSpPr>
        <p:spPr bwMode="auto">
          <a:xfrm flipH="1">
            <a:off x="5029200" y="5334000"/>
            <a:ext cx="685800" cy="685800"/>
          </a:xfrm>
          <a:prstGeom prst="line">
            <a:avLst/>
          </a:prstGeom>
          <a:noFill/>
          <a:ln w="28575">
            <a:solidFill>
              <a:schemeClr val="tx1"/>
            </a:solidFill>
            <a:round/>
            <a:headEnd/>
            <a:tailEnd type="triangle" w="med" len="med"/>
          </a:ln>
        </p:spPr>
        <p:txBody>
          <a:bodyPr wrap="none" anchor="ctr"/>
          <a:lstStyle/>
          <a:p>
            <a:endParaRPr lang="en-US"/>
          </a:p>
        </p:txBody>
      </p:sp>
      <p:sp>
        <p:nvSpPr>
          <p:cNvPr id="21" name="Line 17"/>
          <p:cNvSpPr>
            <a:spLocks noChangeShapeType="1"/>
          </p:cNvSpPr>
          <p:nvPr/>
        </p:nvSpPr>
        <p:spPr bwMode="auto">
          <a:xfrm flipH="1">
            <a:off x="5715000" y="5334000"/>
            <a:ext cx="1752600" cy="685800"/>
          </a:xfrm>
          <a:prstGeom prst="line">
            <a:avLst/>
          </a:prstGeom>
          <a:noFill/>
          <a:ln w="28575">
            <a:solidFill>
              <a:schemeClr val="tx1"/>
            </a:solidFill>
            <a:round/>
            <a:headEnd/>
            <a:tailEnd type="triangle" w="med" len="med"/>
          </a:ln>
        </p:spPr>
        <p:txBody>
          <a:bodyPr wrap="none" anchor="ctr"/>
          <a:lstStyle/>
          <a:p>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78</a:t>
            </a:fld>
            <a:endParaRPr lang="en-US"/>
          </a:p>
        </p:txBody>
      </p:sp>
      <p:sp>
        <p:nvSpPr>
          <p:cNvPr id="5" name="Rectangle 2"/>
          <p:cNvSpPr txBox="1">
            <a:spLocks noChangeArrowheads="1"/>
          </p:cNvSpPr>
          <p:nvPr/>
        </p:nvSpPr>
        <p:spPr>
          <a:xfrm>
            <a:off x="152400" y="1371600"/>
            <a:ext cx="8915400" cy="4876800"/>
          </a:xfrm>
          <a:prstGeom prst="rect">
            <a:avLst/>
          </a:prstGeom>
        </p:spPr>
        <p:txBody>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en-US" sz="26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The network prefix identifies a network and the host number identifies a specific host (actually, interface on the network).</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6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6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6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6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en-US" sz="2600" b="1" i="0"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How do we know how long the network prefix is?</a:t>
            </a:r>
            <a:r>
              <a:rPr kumimoji="0" lang="en-US" altLang="en-US" sz="26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 </a:t>
            </a: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a:buChar char=""/>
              <a:tabLst/>
              <a:defRPr/>
            </a:pPr>
            <a:r>
              <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The network prefix </a:t>
            </a:r>
            <a:r>
              <a:rPr kumimoji="0" lang="en-US" altLang="en-US" sz="2400" b="1" i="0" u="sng" strike="noStrike" kern="1200" cap="none" spc="0" normalizeH="0" baseline="0" noProof="0" dirty="0" smtClean="0">
                <a:ln>
                  <a:noFill/>
                </a:ln>
                <a:solidFill>
                  <a:srgbClr val="FF0000"/>
                </a:solidFill>
                <a:effectLst/>
                <a:uLnTx/>
                <a:uFillTx/>
                <a:latin typeface="Times New Roman" panose="02020603050405020304" pitchFamily="18" charset="0"/>
                <a:ea typeface="ＭＳ Ｐゴシック" pitchFamily="34" charset="-128"/>
                <a:cs typeface="Times New Roman" panose="02020603050405020304" pitchFamily="18" charset="0"/>
              </a:rPr>
              <a:t>used</a:t>
            </a:r>
            <a:r>
              <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 to be implicitly defined (</a:t>
            </a:r>
            <a:r>
              <a:rPr kumimoji="0" lang="en-US" altLang="en-US" sz="2400" b="1" i="0" u="none" strike="noStrike" kern="1200" cap="none" spc="0" normalizeH="0" baseline="0" noProof="0" dirty="0" smtClean="0">
                <a:ln>
                  <a:noFill/>
                </a:ln>
                <a:solidFill>
                  <a:srgbClr val="FF0000"/>
                </a:solidFill>
                <a:effectLst/>
                <a:uLnTx/>
                <a:uFillTx/>
                <a:latin typeface="Times New Roman" panose="02020603050405020304" pitchFamily="18" charset="0"/>
                <a:ea typeface="ＭＳ Ｐゴシック" pitchFamily="34" charset="-128"/>
                <a:cs typeface="Times New Roman" panose="02020603050405020304" pitchFamily="18" charset="0"/>
              </a:rPr>
              <a:t>class-based addressing, A,B,C,D</a:t>
            </a:r>
            <a:r>
              <a:rPr kumimoji="0" lang="is-IS" altLang="en-US" sz="2400" b="1" i="0" u="none" strike="noStrike" kern="1200" cap="none" spc="0" normalizeH="0" baseline="0" noProof="0" dirty="0" smtClean="0">
                <a:ln>
                  <a:noFill/>
                </a:ln>
                <a:solidFill>
                  <a:srgbClr val="FF0000"/>
                </a:solidFill>
                <a:effectLst/>
                <a:uLnTx/>
                <a:uFillTx/>
                <a:latin typeface="Times New Roman" panose="02020603050405020304" pitchFamily="18" charset="0"/>
                <a:ea typeface="ＭＳ Ｐゴシック" pitchFamily="34" charset="-128"/>
                <a:cs typeface="Times New Roman" panose="02020603050405020304" pitchFamily="18" charset="0"/>
              </a:rPr>
              <a:t>…</a:t>
            </a:r>
            <a:r>
              <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a:t>
            </a: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a:buChar char=""/>
              <a:tabLst/>
              <a:defRPr/>
            </a:pPr>
            <a:r>
              <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The network prefix now is flexible and is indicated by a </a:t>
            </a:r>
            <a:r>
              <a:rPr kumimoji="0" lang="en-US" altLang="en-US" sz="2400" b="1" i="0" u="none" strike="noStrike" kern="1200" cap="none" spc="0" normalizeH="0" baseline="0" noProof="0" dirty="0" smtClean="0">
                <a:ln>
                  <a:noFill/>
                </a:ln>
                <a:solidFill>
                  <a:srgbClr val="FF0000"/>
                </a:solidFill>
                <a:effectLst/>
                <a:uLnTx/>
                <a:uFillTx/>
                <a:latin typeface="Times New Roman" panose="02020603050405020304" pitchFamily="18" charset="0"/>
                <a:ea typeface="ＭＳ Ｐゴシック" pitchFamily="34" charset="-128"/>
                <a:cs typeface="Times New Roman" panose="02020603050405020304" pitchFamily="18" charset="0"/>
              </a:rPr>
              <a:t>prefix</a:t>
            </a:r>
            <a:r>
              <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a:t>
            </a:r>
            <a:r>
              <a:rPr kumimoji="0" lang="en-US" altLang="en-US" sz="2400" b="1" i="0" u="none" strike="noStrike" kern="1200" cap="none" spc="0" normalizeH="0" baseline="0" noProof="0" dirty="0" err="1" smtClean="0">
                <a:ln>
                  <a:noFill/>
                </a:ln>
                <a:solidFill>
                  <a:srgbClr val="FF0000"/>
                </a:solidFill>
                <a:effectLst/>
                <a:uLnTx/>
                <a:uFillTx/>
                <a:latin typeface="Times New Roman" panose="02020603050405020304" pitchFamily="18" charset="0"/>
                <a:ea typeface="ＭＳ Ｐゴシック" pitchFamily="34" charset="-128"/>
                <a:cs typeface="Times New Roman" panose="02020603050405020304" pitchFamily="18" charset="0"/>
              </a:rPr>
              <a:t>netmask</a:t>
            </a:r>
            <a:r>
              <a:rPr kumimoji="0" lang="en-US" altLang="en-US" sz="2400" b="1" i="0" u="none" strike="noStrike" kern="1200" cap="none" spc="0" normalizeH="0" baseline="0" noProof="0" dirty="0" smtClean="0">
                <a:ln>
                  <a:noFill/>
                </a:ln>
                <a:solidFill>
                  <a:srgbClr val="FF0000"/>
                </a:solidFill>
                <a:effectLst/>
                <a:uLnTx/>
                <a:uFillTx/>
                <a:latin typeface="Times New Roman" panose="02020603050405020304" pitchFamily="18" charset="0"/>
                <a:ea typeface="ＭＳ Ｐゴシック" pitchFamily="34" charset="-128"/>
                <a:cs typeface="Times New Roman" panose="02020603050405020304" pitchFamily="18" charset="0"/>
              </a:rPr>
              <a:t> (classless).</a:t>
            </a:r>
            <a:endParaRPr kumimoji="0" lang="en-US" altLang="en-US" sz="2400" b="0" i="0" u="none" strike="noStrike" kern="1200" cap="none" spc="0" normalizeH="0" baseline="3000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600" b="0" i="0" u="none" strike="noStrike" kern="1200" cap="none" spc="0" normalizeH="0" baseline="3000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endParaRPr>
          </a:p>
        </p:txBody>
      </p:sp>
      <p:sp>
        <p:nvSpPr>
          <p:cNvPr id="6" name="Rectangle 3"/>
          <p:cNvSpPr txBox="1">
            <a:spLocks noChangeArrowheads="1"/>
          </p:cNvSpPr>
          <p:nvPr/>
        </p:nvSpPr>
        <p:spPr>
          <a:xfrm>
            <a:off x="76200" y="76200"/>
            <a:ext cx="89916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000" b="0" i="0" u="none" strike="noStrike" kern="1200" cap="none" spc="0" normalizeH="0" baseline="0" noProof="0" dirty="0" smtClean="0">
                <a:ln>
                  <a:noFill/>
                </a:ln>
                <a:solidFill>
                  <a:schemeClr val="tx2"/>
                </a:solidFill>
                <a:effectLst/>
                <a:uLnTx/>
                <a:uFillTx/>
                <a:latin typeface="Times New Roman" panose="02020603050405020304" pitchFamily="18" charset="0"/>
                <a:ea typeface="ＭＳ Ｐゴシック" pitchFamily="34" charset="-128"/>
                <a:cs typeface="Times New Roman" panose="02020603050405020304" pitchFamily="18" charset="0"/>
              </a:rPr>
              <a:t>Network prefix and Host number</a:t>
            </a:r>
          </a:p>
        </p:txBody>
      </p:sp>
      <p:sp>
        <p:nvSpPr>
          <p:cNvPr id="7" name="Rectangle 4"/>
          <p:cNvSpPr>
            <a:spLocks noChangeArrowheads="1"/>
          </p:cNvSpPr>
          <p:nvPr/>
        </p:nvSpPr>
        <p:spPr bwMode="auto">
          <a:xfrm>
            <a:off x="1524000" y="2514600"/>
            <a:ext cx="3048000" cy="533400"/>
          </a:xfrm>
          <a:prstGeom prst="rect">
            <a:avLst/>
          </a:prstGeom>
          <a:solidFill>
            <a:schemeClr val="hlink"/>
          </a:solidFill>
          <a:ln w="9525">
            <a:noFill/>
            <a:miter lim="800000"/>
            <a:headEnd/>
            <a:tailEnd/>
          </a:ln>
          <a:effectLst>
            <a:prstShdw prst="shdw17" dist="17961" dir="2700000">
              <a:srgbClr val="7A7A99">
                <a:alpha val="74997"/>
              </a:srgbClr>
            </a:prstShdw>
          </a:effectLst>
        </p:spPr>
        <p:txBody>
          <a:bodyPr wrap="none" anchor="ctr"/>
          <a:lstStyle/>
          <a:p>
            <a:pPr algn="ctr"/>
            <a:r>
              <a:rPr lang="en-US" b="1">
                <a:latin typeface="Courier New" pitchFamily="49" charset="0"/>
              </a:rPr>
              <a:t>network prefix</a:t>
            </a:r>
            <a:endParaRPr lang="en-US"/>
          </a:p>
        </p:txBody>
      </p:sp>
      <p:sp>
        <p:nvSpPr>
          <p:cNvPr id="8" name="Rectangle 5"/>
          <p:cNvSpPr>
            <a:spLocks noChangeArrowheads="1"/>
          </p:cNvSpPr>
          <p:nvPr/>
        </p:nvSpPr>
        <p:spPr bwMode="auto">
          <a:xfrm>
            <a:off x="4572000" y="2514600"/>
            <a:ext cx="3048000" cy="533400"/>
          </a:xfrm>
          <a:prstGeom prst="rect">
            <a:avLst/>
          </a:prstGeom>
          <a:solidFill>
            <a:srgbClr val="FFCC66"/>
          </a:solidFill>
          <a:ln w="9525">
            <a:noFill/>
            <a:miter lim="800000"/>
            <a:headEnd/>
            <a:tailEnd/>
          </a:ln>
          <a:effectLst>
            <a:prstShdw prst="shdw17" dist="17961" dir="2700000">
              <a:srgbClr val="997A3D">
                <a:alpha val="74997"/>
              </a:srgbClr>
            </a:prstShdw>
          </a:effectLst>
        </p:spPr>
        <p:txBody>
          <a:bodyPr wrap="none" anchor="ctr"/>
          <a:lstStyle/>
          <a:p>
            <a:pPr algn="ctr"/>
            <a:r>
              <a:rPr lang="en-US" altLang="en-US" b="1">
                <a:latin typeface="Courier New" pitchFamily="49" charset="0"/>
              </a:rPr>
              <a:t>host number</a:t>
            </a:r>
            <a:endParaRPr lang="en-US"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79</a:t>
            </a:fld>
            <a:endParaRPr lang="en-US"/>
          </a:p>
        </p:txBody>
      </p:sp>
      <p:sp>
        <p:nvSpPr>
          <p:cNvPr id="4" name="Rectangle 3"/>
          <p:cNvSpPr txBox="1">
            <a:spLocks noChangeArrowheads="1"/>
          </p:cNvSpPr>
          <p:nvPr/>
        </p:nvSpPr>
        <p:spPr>
          <a:xfrm>
            <a:off x="152400" y="1371600"/>
            <a:ext cx="8915400" cy="4876800"/>
          </a:xfrm>
          <a:prstGeom prst="rect">
            <a:avLst/>
          </a:prstGeom>
        </p:spPr>
        <p:txBody>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en-US" sz="26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When Internet addresses were standardized (early 1980s), the Internet address space was divided up into classes:</a:t>
            </a: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a:buChar char=""/>
              <a:tabLst/>
              <a:defRPr/>
            </a:pPr>
            <a:r>
              <a:rPr kumimoji="0" lang="en-US" altLang="en-US" sz="2400" b="1" i="0" u="none" strike="noStrike" kern="1200" cap="none" spc="0" normalizeH="0" baseline="0" noProof="0" dirty="0" smtClean="0">
                <a:ln>
                  <a:noFill/>
                </a:ln>
                <a:solidFill>
                  <a:srgbClr val="FF0000"/>
                </a:solidFill>
                <a:effectLst/>
                <a:uLnTx/>
                <a:uFillTx/>
                <a:latin typeface="Times New Roman" panose="02020603050405020304" pitchFamily="18" charset="0"/>
                <a:ea typeface="ＭＳ Ｐゴシック" pitchFamily="34" charset="-128"/>
                <a:cs typeface="Times New Roman" panose="02020603050405020304" pitchFamily="18" charset="0"/>
              </a:rPr>
              <a:t>Class A:</a:t>
            </a:r>
            <a:r>
              <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 </a:t>
            </a:r>
            <a:r>
              <a:rPr kumimoji="0" lang="en-US" altLang="en-US" sz="2000" b="0" i="0"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Network prefix is 8 bits long</a:t>
            </a: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a:buChar char=""/>
              <a:tabLst/>
              <a:defRPr/>
            </a:pPr>
            <a:r>
              <a:rPr kumimoji="0" lang="en-US" altLang="en-US" sz="2400" b="1" i="0" u="none" strike="noStrike" kern="1200" cap="none" spc="0" normalizeH="0" baseline="0" noProof="0" dirty="0" smtClean="0">
                <a:ln>
                  <a:noFill/>
                </a:ln>
                <a:solidFill>
                  <a:srgbClr val="FF0000"/>
                </a:solidFill>
                <a:effectLst/>
                <a:uLnTx/>
                <a:uFillTx/>
                <a:latin typeface="Times New Roman" panose="02020603050405020304" pitchFamily="18" charset="0"/>
                <a:ea typeface="ＭＳ Ｐゴシック" pitchFamily="34" charset="-128"/>
                <a:cs typeface="Times New Roman" panose="02020603050405020304" pitchFamily="18" charset="0"/>
              </a:rPr>
              <a:t>Class B:</a:t>
            </a:r>
            <a:r>
              <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 </a:t>
            </a:r>
            <a:r>
              <a:rPr kumimoji="0" lang="en-US" altLang="en-US" sz="2000" b="0" i="0"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Network prefix is 16 bits long</a:t>
            </a: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a:buChar char=""/>
              <a:tabLst/>
              <a:defRPr/>
            </a:pPr>
            <a:r>
              <a:rPr kumimoji="0" lang="en-US" altLang="en-US" sz="2400" b="1" i="0" u="none" strike="noStrike" kern="1200" cap="none" spc="0" normalizeH="0" baseline="0" noProof="0" dirty="0" smtClean="0">
                <a:ln>
                  <a:noFill/>
                </a:ln>
                <a:solidFill>
                  <a:srgbClr val="FF0000"/>
                </a:solidFill>
                <a:effectLst/>
                <a:uLnTx/>
                <a:uFillTx/>
                <a:latin typeface="Times New Roman" panose="02020603050405020304" pitchFamily="18" charset="0"/>
                <a:ea typeface="ＭＳ Ｐゴシック" pitchFamily="34" charset="-128"/>
                <a:cs typeface="Times New Roman" panose="02020603050405020304" pitchFamily="18" charset="0"/>
              </a:rPr>
              <a:t>Class C:</a:t>
            </a:r>
            <a:r>
              <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 </a:t>
            </a:r>
            <a:r>
              <a:rPr kumimoji="0" lang="en-US" altLang="en-US" sz="2000" b="0" i="0"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Network prefix is 24 bits long</a:t>
            </a: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en-US" sz="26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Each IP address contained a key which identifies the class:</a:t>
            </a: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a:buChar char=""/>
              <a:tabLst/>
              <a:defRPr/>
            </a:pPr>
            <a:r>
              <a:rPr kumimoji="0" lang="en-US" altLang="en-US" sz="2400" b="1" i="0" u="none" strike="noStrike" kern="1200" cap="none" spc="0" normalizeH="0" baseline="0" noProof="0" dirty="0" smtClean="0">
                <a:ln>
                  <a:noFill/>
                </a:ln>
                <a:solidFill>
                  <a:srgbClr val="FF0000"/>
                </a:solidFill>
                <a:effectLst/>
                <a:uLnTx/>
                <a:uFillTx/>
                <a:latin typeface="Times New Roman" panose="02020603050405020304" pitchFamily="18" charset="0"/>
                <a:ea typeface="ＭＳ Ｐゴシック" pitchFamily="34" charset="-128"/>
                <a:cs typeface="Times New Roman" panose="02020603050405020304" pitchFamily="18" charset="0"/>
              </a:rPr>
              <a:t>Class A:</a:t>
            </a:r>
            <a:r>
              <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 </a:t>
            </a:r>
            <a:r>
              <a:rPr kumimoji="0" lang="en-US" altLang="en-US" sz="2000" b="0" i="0"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IP address starts with </a:t>
            </a:r>
            <a:r>
              <a:rPr kumimoji="0" lang="ja-JP" altLang="en-US" sz="2000" b="0" i="0"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a:t>
            </a:r>
            <a:r>
              <a:rPr kumimoji="0" lang="en-US" altLang="ja-JP" sz="2000" b="0" i="0"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0</a:t>
            </a:r>
            <a:r>
              <a:rPr kumimoji="0" lang="ja-JP" altLang="en-US" sz="2000" b="0" i="0"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a:t>
            </a:r>
            <a:endParaRPr kumimoji="0" lang="en-US" altLang="ja-JP" sz="2000" b="0" i="0"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a:buChar char=""/>
              <a:tabLst/>
              <a:defRPr/>
            </a:pPr>
            <a:r>
              <a:rPr kumimoji="0" lang="en-US" altLang="en-US" sz="2400" b="1" i="0" u="none" strike="noStrike" kern="1200" cap="none" spc="0" normalizeH="0" baseline="0" noProof="0" dirty="0" smtClean="0">
                <a:ln>
                  <a:noFill/>
                </a:ln>
                <a:solidFill>
                  <a:srgbClr val="FF0000"/>
                </a:solidFill>
                <a:effectLst/>
                <a:uLnTx/>
                <a:uFillTx/>
                <a:latin typeface="Times New Roman" panose="02020603050405020304" pitchFamily="18" charset="0"/>
                <a:ea typeface="ＭＳ Ｐゴシック" pitchFamily="34" charset="-128"/>
                <a:cs typeface="Times New Roman" panose="02020603050405020304" pitchFamily="18" charset="0"/>
              </a:rPr>
              <a:t>Class B:</a:t>
            </a:r>
            <a:r>
              <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 </a:t>
            </a:r>
            <a:r>
              <a:rPr kumimoji="0" lang="en-US" altLang="en-US" sz="2000" b="0" i="0"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IP address starts with </a:t>
            </a:r>
            <a:r>
              <a:rPr kumimoji="0" lang="ja-JP" altLang="en-US" sz="2000" b="0" i="0"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a:t>
            </a:r>
            <a:r>
              <a:rPr kumimoji="0" lang="en-US" altLang="ja-JP" sz="2000" b="0" i="0"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10</a:t>
            </a:r>
            <a:r>
              <a:rPr kumimoji="0" lang="ja-JP" altLang="en-US" sz="2000" b="0" i="0"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a:t>
            </a:r>
            <a:endParaRPr kumimoji="0" lang="en-US" altLang="ja-JP" sz="2000" b="0" i="0"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a:buChar char=""/>
              <a:tabLst/>
              <a:defRPr/>
            </a:pPr>
            <a:r>
              <a:rPr kumimoji="0" lang="en-US" altLang="en-US" sz="2400" b="1" i="0" u="none" strike="noStrike" kern="1200" cap="none" spc="0" normalizeH="0" baseline="0" noProof="0" dirty="0" smtClean="0">
                <a:ln>
                  <a:noFill/>
                </a:ln>
                <a:solidFill>
                  <a:srgbClr val="FF0000"/>
                </a:solidFill>
                <a:effectLst/>
                <a:uLnTx/>
                <a:uFillTx/>
                <a:latin typeface="Times New Roman" panose="02020603050405020304" pitchFamily="18" charset="0"/>
                <a:ea typeface="ＭＳ Ｐゴシック" pitchFamily="34" charset="-128"/>
                <a:cs typeface="Times New Roman" panose="02020603050405020304" pitchFamily="18" charset="0"/>
              </a:rPr>
              <a:t>Class C:</a:t>
            </a:r>
            <a:r>
              <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 </a:t>
            </a:r>
            <a:r>
              <a:rPr kumimoji="0" lang="en-US" altLang="en-US" sz="2000" b="0" i="0"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IP address starts with </a:t>
            </a:r>
            <a:r>
              <a:rPr kumimoji="0" lang="ja-JP" altLang="en-US" sz="2000" b="0" i="0"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a:t>
            </a:r>
            <a:r>
              <a:rPr kumimoji="0" lang="en-US" altLang="ja-JP" sz="2000" b="0" i="0"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110</a:t>
            </a:r>
            <a:r>
              <a:rPr kumimoji="0" lang="ja-JP" altLang="en-US" sz="2000" b="0" i="0"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a:t>
            </a: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endParaRPr>
          </a:p>
        </p:txBody>
      </p:sp>
      <p:sp>
        <p:nvSpPr>
          <p:cNvPr id="5" name="Rectangle 2"/>
          <p:cNvSpPr txBox="1">
            <a:spLocks noChangeArrowheads="1"/>
          </p:cNvSpPr>
          <p:nvPr/>
        </p:nvSpPr>
        <p:spPr>
          <a:xfrm>
            <a:off x="76200" y="152400"/>
            <a:ext cx="89916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000" b="0" i="0" u="none" strike="noStrike" kern="1200" cap="none" spc="0" normalizeH="0" baseline="0" noProof="0" dirty="0" err="1" smtClean="0">
                <a:ln>
                  <a:noFill/>
                </a:ln>
                <a:solidFill>
                  <a:schemeClr val="tx2"/>
                </a:solidFill>
                <a:effectLst/>
                <a:uLnTx/>
                <a:uFillTx/>
                <a:latin typeface="Times New Roman" panose="02020603050405020304" pitchFamily="18" charset="0"/>
                <a:ea typeface="ＭＳ Ｐゴシック" pitchFamily="34" charset="-128"/>
                <a:cs typeface="Times New Roman" panose="02020603050405020304" pitchFamily="18" charset="0"/>
              </a:rPr>
              <a:t>Classfull</a:t>
            </a:r>
            <a:r>
              <a:rPr kumimoji="0" lang="en-US" altLang="en-US" sz="4000" b="0" i="0" u="none" strike="noStrike" kern="1200" cap="none" spc="0" normalizeH="0" noProof="0" dirty="0" smtClean="0">
                <a:ln>
                  <a:noFill/>
                </a:ln>
                <a:solidFill>
                  <a:schemeClr val="tx2"/>
                </a:solidFill>
                <a:effectLst/>
                <a:uLnTx/>
                <a:uFillTx/>
                <a:latin typeface="Times New Roman" panose="02020603050405020304" pitchFamily="18" charset="0"/>
                <a:ea typeface="ＭＳ Ｐゴシック" pitchFamily="34" charset="-128"/>
                <a:cs typeface="Times New Roman" panose="02020603050405020304" pitchFamily="18" charset="0"/>
              </a:rPr>
              <a:t> IP addresses</a:t>
            </a:r>
            <a:endParaRPr kumimoji="0" lang="en-US" altLang="en-US" sz="4000" b="0" i="0" u="none" strike="noStrike" kern="1200" cap="none" spc="0" normalizeH="0" baseline="0" noProof="0" dirty="0" smtClean="0">
              <a:ln>
                <a:noFill/>
              </a:ln>
              <a:solidFill>
                <a:schemeClr val="tx2"/>
              </a:solidFill>
              <a:effectLst/>
              <a:uLnTx/>
              <a:uFillTx/>
              <a:latin typeface="Times New Roman" panose="02020603050405020304" pitchFamily="18" charset="0"/>
              <a:ea typeface="ＭＳ Ｐゴシック" pitchFamily="34" charset="-128"/>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04800" y="-1"/>
            <a:ext cx="8839200" cy="1021355"/>
          </a:xfrm>
        </p:spPr>
        <p:txBody>
          <a:bodyPr>
            <a:normAutofit fontScale="90000"/>
          </a:bodyPr>
          <a:lstStyle/>
          <a:p>
            <a:r>
              <a:rPr lang="en-US" altLang="en-US" sz="3200" dirty="0">
                <a:latin typeface="Times New Roman" panose="02020603050405020304" pitchFamily="18" charset="0"/>
                <a:cs typeface="Times New Roman" panose="02020603050405020304" pitchFamily="18" charset="0"/>
              </a:rPr>
              <a:t>Comparison of Virtual-Circuit and Datagram Subnets</a:t>
            </a:r>
          </a:p>
        </p:txBody>
      </p:sp>
      <p:sp>
        <p:nvSpPr>
          <p:cNvPr id="10245" name="Text Box 5"/>
          <p:cNvSpPr txBox="1">
            <a:spLocks noChangeArrowheads="1"/>
          </p:cNvSpPr>
          <p:nvPr/>
        </p:nvSpPr>
        <p:spPr bwMode="auto">
          <a:xfrm>
            <a:off x="3631408" y="3095625"/>
            <a:ext cx="80367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rPr>
              <a:t>5-4</a:t>
            </a:r>
          </a:p>
        </p:txBody>
      </p:sp>
      <p:pic>
        <p:nvPicPr>
          <p:cNvPr id="10246" name="Picture 6" descr="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1134583"/>
            <a:ext cx="7086600" cy="501229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26407812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914400" y="5981700"/>
            <a:ext cx="3962400" cy="457200"/>
          </a:xfrm>
        </p:spPr>
        <p:txBody>
          <a:bodyPr/>
          <a:lstStyle/>
          <a:p>
            <a:r>
              <a:rPr lang="en-US" smtClean="0"/>
              <a:t>Prof. Vishal A. Polara                            </a:t>
            </a:r>
            <a:endParaRPr lang="en-US"/>
          </a:p>
        </p:txBody>
      </p:sp>
      <p:sp>
        <p:nvSpPr>
          <p:cNvPr id="3" name="Slide Number Placeholder 2"/>
          <p:cNvSpPr>
            <a:spLocks noGrp="1"/>
          </p:cNvSpPr>
          <p:nvPr>
            <p:ph type="sldNum" sz="quarter" idx="12"/>
          </p:nvPr>
        </p:nvSpPr>
        <p:spPr>
          <a:xfrm>
            <a:off x="146304" y="6019800"/>
            <a:ext cx="457200" cy="457200"/>
          </a:xfrm>
        </p:spPr>
        <p:txBody>
          <a:bodyPr/>
          <a:lstStyle/>
          <a:p>
            <a:fld id="{B6F15528-21DE-4FAA-801E-634DDDAF4B2B}" type="slidenum">
              <a:rPr lang="en-US" smtClean="0"/>
              <a:pPr/>
              <a:t>80</a:t>
            </a:fld>
            <a:endParaRPr lang="en-US"/>
          </a:p>
        </p:txBody>
      </p:sp>
      <p:sp>
        <p:nvSpPr>
          <p:cNvPr id="5" name="Rectangle 3"/>
          <p:cNvSpPr>
            <a:spLocks noChangeArrowheads="1"/>
          </p:cNvSpPr>
          <p:nvPr/>
        </p:nvSpPr>
        <p:spPr bwMode="auto">
          <a:xfrm>
            <a:off x="381000" y="3200400"/>
            <a:ext cx="8382000" cy="1828800"/>
          </a:xfrm>
          <a:prstGeom prst="rect">
            <a:avLst/>
          </a:prstGeom>
          <a:noFill/>
          <a:ln w="9525">
            <a:noFill/>
            <a:miter lim="800000"/>
            <a:headEnd/>
            <a:tailEnd/>
          </a:ln>
        </p:spPr>
        <p:txBody>
          <a:bodyPr wrap="none" lIns="91433" tIns="45717" rIns="91433" bIns="45717" anchor="ctr"/>
          <a:lstStyle/>
          <a:p>
            <a:endParaRPr lang="en-US" altLang="en-US"/>
          </a:p>
        </p:txBody>
      </p:sp>
      <p:graphicFrame>
        <p:nvGraphicFramePr>
          <p:cNvPr id="6" name="Object 2"/>
          <p:cNvGraphicFramePr>
            <a:graphicFrameLocks noChangeAspect="1"/>
          </p:cNvGraphicFramePr>
          <p:nvPr>
            <p:extLst>
              <p:ext uri="{D42A27DB-BD31-4B8C-83A1-F6EECF244321}">
                <p14:modId xmlns:p14="http://schemas.microsoft.com/office/powerpoint/2010/main" val="2681512991"/>
              </p:ext>
            </p:extLst>
          </p:nvPr>
        </p:nvGraphicFramePr>
        <p:xfrm>
          <a:off x="0" y="-161925"/>
          <a:ext cx="8820150" cy="4505325"/>
        </p:xfrm>
        <a:graphic>
          <a:graphicData uri="http://schemas.openxmlformats.org/presentationml/2006/ole">
            <mc:AlternateContent xmlns:mc="http://schemas.openxmlformats.org/markup-compatibility/2006">
              <mc:Choice xmlns:v="urn:schemas-microsoft-com:vml" Requires="v">
                <p:oleObj spid="_x0000_s2058" name="VISIO" r:id="rId3" imgW="7305120" imgH="3574800" progId="">
                  <p:embed/>
                </p:oleObj>
              </mc:Choice>
              <mc:Fallback>
                <p:oleObj name="VISIO" r:id="rId3" imgW="7305120" imgH="357480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1925"/>
                        <a:ext cx="8820150"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051" name="Object 2"/>
          <p:cNvGraphicFramePr>
            <a:graphicFrameLocks noChangeAspect="1"/>
          </p:cNvGraphicFramePr>
          <p:nvPr/>
        </p:nvGraphicFramePr>
        <p:xfrm>
          <a:off x="0" y="3886200"/>
          <a:ext cx="8823325" cy="2640013"/>
        </p:xfrm>
        <a:graphic>
          <a:graphicData uri="http://schemas.openxmlformats.org/presentationml/2006/ole">
            <mc:AlternateContent xmlns:mc="http://schemas.openxmlformats.org/markup-compatibility/2006">
              <mc:Choice xmlns:v="urn:schemas-microsoft-com:vml" Requires="v">
                <p:oleObj spid="_x0000_s2059" name="VISIO" r:id="rId5" imgW="7305120" imgH="1938240" progId="">
                  <p:embed/>
                </p:oleObj>
              </mc:Choice>
              <mc:Fallback>
                <p:oleObj name="VISIO" r:id="rId5" imgW="7305120" imgH="193824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886200"/>
                        <a:ext cx="8823325" cy="264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323"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0324" name="Text Box 4"/>
          <p:cNvSpPr txBox="1">
            <a:spLocks noChangeArrowheads="1"/>
          </p:cNvSpPr>
          <p:nvPr/>
        </p:nvSpPr>
        <p:spPr bwMode="auto">
          <a:xfrm>
            <a:off x="381000" y="381000"/>
            <a:ext cx="70022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Finding </a:t>
            </a:r>
            <a:r>
              <a:rPr lang="en-US" altLang="en-US" sz="2000" i="1" dirty="0">
                <a:latin typeface="Times New Roman" panose="02020603050405020304" pitchFamily="18" charset="0"/>
              </a:rPr>
              <a:t>the classes in binary and dotted-decimal notation</a:t>
            </a:r>
          </a:p>
        </p:txBody>
      </p:sp>
      <p:pic>
        <p:nvPicPr>
          <p:cNvPr id="10803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8305799"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62210172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ltLang="en-US"/>
              <a:t>19.</a:t>
            </a:r>
            <a:fld id="{736896CD-D825-4B80-8686-AC84B1ED64E9}" type="slidenum">
              <a:rPr lang="en-US" altLang="en-US"/>
              <a:pPr/>
              <a:t>82</a:t>
            </a:fld>
            <a:endParaRPr lang="en-US" altLang="en-US"/>
          </a:p>
        </p:txBody>
      </p:sp>
      <p:sp>
        <p:nvSpPr>
          <p:cNvPr id="1154050" name="Text Box 2"/>
          <p:cNvSpPr txBox="1">
            <a:spLocks noChangeArrowheads="1"/>
          </p:cNvSpPr>
          <p:nvPr/>
        </p:nvSpPr>
        <p:spPr bwMode="auto">
          <a:xfrm>
            <a:off x="1543050" y="1447800"/>
            <a:ext cx="6153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Subnet masks </a:t>
            </a:r>
            <a:r>
              <a:rPr lang="en-US" altLang="en-US" sz="2000" i="1" dirty="0">
                <a:latin typeface="Times New Roman" panose="02020603050405020304" pitchFamily="18" charset="0"/>
              </a:rPr>
              <a:t>for </a:t>
            </a:r>
            <a:r>
              <a:rPr lang="en-US" altLang="en-US" sz="2000" i="1" dirty="0" err="1" smtClean="0">
                <a:latin typeface="Times New Roman" panose="02020603050405020304" pitchFamily="18" charset="0"/>
              </a:rPr>
              <a:t>classfull</a:t>
            </a:r>
            <a:r>
              <a:rPr lang="en-US" altLang="en-US" sz="2000" i="1" dirty="0" smtClean="0">
                <a:latin typeface="Times New Roman" panose="02020603050405020304" pitchFamily="18" charset="0"/>
              </a:rPr>
              <a:t> </a:t>
            </a:r>
            <a:r>
              <a:rPr lang="en-US" altLang="en-US" sz="2000" i="1" dirty="0">
                <a:latin typeface="Times New Roman" panose="02020603050405020304" pitchFamily="18" charset="0"/>
              </a:rPr>
              <a:t>addressing</a:t>
            </a:r>
          </a:p>
        </p:txBody>
      </p:sp>
      <p:pic>
        <p:nvPicPr>
          <p:cNvPr id="1154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466" y="2722565"/>
            <a:ext cx="6218634" cy="162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97165349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9" name="Rectangle 9"/>
          <p:cNvSpPr>
            <a:spLocks noChangeArrowheads="1"/>
          </p:cNvSpPr>
          <p:nvPr/>
        </p:nvSpPr>
        <p:spPr bwMode="auto">
          <a:xfrm>
            <a:off x="1314450" y="1143000"/>
            <a:ext cx="6515100" cy="946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Change the following IPv4 addresses from binary notation to dotted-decimal notation.</a:t>
            </a:r>
          </a:p>
        </p:txBody>
      </p:sp>
      <p:sp>
        <p:nvSpPr>
          <p:cNvPr id="1162250" name="Text Box 10"/>
          <p:cNvSpPr txBox="1">
            <a:spLocks noChangeArrowheads="1"/>
          </p:cNvSpPr>
          <p:nvPr/>
        </p:nvSpPr>
        <p:spPr bwMode="auto">
          <a:xfrm>
            <a:off x="990600" y="0"/>
            <a:ext cx="24638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i="1" dirty="0">
                <a:solidFill>
                  <a:schemeClr val="hlink"/>
                </a:solidFill>
                <a:latin typeface="Times New Roman" panose="02020603050405020304" pitchFamily="18" charset="0"/>
              </a:rPr>
              <a:t>Example </a:t>
            </a:r>
          </a:p>
        </p:txBody>
      </p:sp>
      <p:pic>
        <p:nvPicPr>
          <p:cNvPr id="116225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2362200"/>
            <a:ext cx="5786438"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62253" name="Rectangle 13"/>
          <p:cNvSpPr>
            <a:spLocks noChangeArrowheads="1"/>
          </p:cNvSpPr>
          <p:nvPr/>
        </p:nvSpPr>
        <p:spPr bwMode="auto">
          <a:xfrm>
            <a:off x="1314450" y="3581402"/>
            <a:ext cx="6515100" cy="181588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New Roman" panose="02020603050405020304" pitchFamily="18" charset="0"/>
              </a:rPr>
              <a:t>We replace each group of 8 bits with its equivalent decimal number (see Appendix B) and add dots for separation.</a:t>
            </a:r>
          </a:p>
        </p:txBody>
      </p:sp>
      <p:pic>
        <p:nvPicPr>
          <p:cNvPr id="1162254"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1" y="5486400"/>
            <a:ext cx="230386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6"/>
          <p:cNvSpPr>
            <a:spLocks noGrp="1"/>
          </p:cNvSpPr>
          <p:nvPr>
            <p:ph type="sldNum" sz="quarter" idx="12"/>
          </p:nvPr>
        </p:nvSpPr>
        <p:spPr/>
        <p:txBody>
          <a:bodyPr/>
          <a:lstStyle/>
          <a:p>
            <a:fld id="{B6F15528-21DE-4FAA-801E-634DDDAF4B2B}" type="slidenum">
              <a:rPr lang="en-US" smtClean="0"/>
              <a:pPr/>
              <a:t>83</a:t>
            </a:fld>
            <a:endParaRPr lang="en-US"/>
          </a:p>
        </p:txBody>
      </p:sp>
      <p:sp>
        <p:nvSpPr>
          <p:cNvPr id="8" name="Footer Placeholder 7"/>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4821708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7" name="Rectangle 9"/>
          <p:cNvSpPr>
            <a:spLocks noChangeArrowheads="1"/>
          </p:cNvSpPr>
          <p:nvPr/>
        </p:nvSpPr>
        <p:spPr bwMode="auto">
          <a:xfrm>
            <a:off x="1314450" y="1143000"/>
            <a:ext cx="6515100" cy="946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Change the following IPv4 addresses from dotted-decimal notation to binary notation.</a:t>
            </a:r>
          </a:p>
        </p:txBody>
      </p:sp>
      <p:sp>
        <p:nvSpPr>
          <p:cNvPr id="1164298" name="Text Box 10"/>
          <p:cNvSpPr txBox="1">
            <a:spLocks noChangeArrowheads="1"/>
          </p:cNvSpPr>
          <p:nvPr/>
        </p:nvSpPr>
        <p:spPr bwMode="auto">
          <a:xfrm>
            <a:off x="1295400" y="316468"/>
            <a:ext cx="145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i="1" dirty="0">
                <a:solidFill>
                  <a:schemeClr val="hlink"/>
                </a:solidFill>
                <a:latin typeface="Times New Roman" panose="02020603050405020304" pitchFamily="18" charset="0"/>
              </a:rPr>
              <a:t>Example </a:t>
            </a:r>
          </a:p>
        </p:txBody>
      </p:sp>
      <p:pic>
        <p:nvPicPr>
          <p:cNvPr id="116429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2209800"/>
            <a:ext cx="215265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64300" name="Rectangle 12"/>
          <p:cNvSpPr>
            <a:spLocks noChangeArrowheads="1"/>
          </p:cNvSpPr>
          <p:nvPr/>
        </p:nvSpPr>
        <p:spPr bwMode="auto">
          <a:xfrm>
            <a:off x="1314450" y="3276600"/>
            <a:ext cx="6515100" cy="13731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New Roman" panose="02020603050405020304" pitchFamily="18" charset="0"/>
              </a:rPr>
              <a:t>We replace each decimal number with its binary equivalent (see Appendix B).</a:t>
            </a:r>
          </a:p>
        </p:txBody>
      </p:sp>
      <p:pic>
        <p:nvPicPr>
          <p:cNvPr id="116430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0175" y="4821238"/>
            <a:ext cx="5457825" cy="104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6"/>
          <p:cNvSpPr>
            <a:spLocks noGrp="1"/>
          </p:cNvSpPr>
          <p:nvPr>
            <p:ph type="sldNum" sz="quarter" idx="12"/>
          </p:nvPr>
        </p:nvSpPr>
        <p:spPr/>
        <p:txBody>
          <a:bodyPr/>
          <a:lstStyle/>
          <a:p>
            <a:fld id="{B6F15528-21DE-4FAA-801E-634DDDAF4B2B}" type="slidenum">
              <a:rPr lang="en-US" smtClean="0"/>
              <a:pPr/>
              <a:t>84</a:t>
            </a:fld>
            <a:endParaRPr lang="en-US"/>
          </a:p>
        </p:txBody>
      </p:sp>
      <p:sp>
        <p:nvSpPr>
          <p:cNvPr id="8" name="Footer Placeholder 7"/>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46236347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45" name="Rectangle 9"/>
          <p:cNvSpPr>
            <a:spLocks noChangeArrowheads="1"/>
          </p:cNvSpPr>
          <p:nvPr/>
        </p:nvSpPr>
        <p:spPr bwMode="auto">
          <a:xfrm>
            <a:off x="1314450" y="990602"/>
            <a:ext cx="6515100" cy="9541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Find the error, if any, in the following IPv4 addresses.</a:t>
            </a:r>
          </a:p>
        </p:txBody>
      </p:sp>
      <p:sp>
        <p:nvSpPr>
          <p:cNvPr id="1166346" name="Text Box 10"/>
          <p:cNvSpPr txBox="1">
            <a:spLocks noChangeArrowheads="1"/>
          </p:cNvSpPr>
          <p:nvPr/>
        </p:nvSpPr>
        <p:spPr bwMode="auto">
          <a:xfrm>
            <a:off x="838200" y="316468"/>
            <a:ext cx="26162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i="1" dirty="0">
                <a:solidFill>
                  <a:schemeClr val="hlink"/>
                </a:solidFill>
                <a:latin typeface="Times New Roman" panose="02020603050405020304" pitchFamily="18" charset="0"/>
              </a:rPr>
              <a:t>Example </a:t>
            </a:r>
          </a:p>
        </p:txBody>
      </p:sp>
      <p:pic>
        <p:nvPicPr>
          <p:cNvPr id="116634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23" y="1447802"/>
            <a:ext cx="2701528" cy="207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66348" name="Rectangle 12"/>
          <p:cNvSpPr>
            <a:spLocks noChangeArrowheads="1"/>
          </p:cNvSpPr>
          <p:nvPr/>
        </p:nvSpPr>
        <p:spPr bwMode="auto">
          <a:xfrm>
            <a:off x="609600" y="3657600"/>
            <a:ext cx="8229600" cy="267765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800" i="1" dirty="0">
                <a:solidFill>
                  <a:schemeClr val="hlink"/>
                </a:solidFill>
                <a:latin typeface="Times New Roman" panose="02020603050405020304" pitchFamily="18" charset="0"/>
              </a:rPr>
              <a:t>Solution</a:t>
            </a:r>
          </a:p>
          <a:p>
            <a:r>
              <a:rPr lang="en-US" altLang="en-US" sz="2800" i="1" dirty="0">
                <a:solidFill>
                  <a:schemeClr val="hlink"/>
                </a:solidFill>
                <a:latin typeface="Times New Roman" panose="02020603050405020304" pitchFamily="18" charset="0"/>
              </a:rPr>
              <a:t>a.</a:t>
            </a:r>
            <a:r>
              <a:rPr lang="en-US" altLang="en-US" sz="2800" i="1" dirty="0">
                <a:latin typeface="Times New Roman" panose="02020603050405020304" pitchFamily="18" charset="0"/>
              </a:rPr>
              <a:t> There must be no leading zero (045).</a:t>
            </a:r>
          </a:p>
          <a:p>
            <a:r>
              <a:rPr lang="en-US" altLang="en-US" sz="2800" i="1" dirty="0">
                <a:solidFill>
                  <a:schemeClr val="hlink"/>
                </a:solidFill>
                <a:latin typeface="Times New Roman" panose="02020603050405020304" pitchFamily="18" charset="0"/>
              </a:rPr>
              <a:t>b.</a:t>
            </a:r>
            <a:r>
              <a:rPr lang="en-US" altLang="en-US" sz="2800" i="1" dirty="0">
                <a:latin typeface="Times New Roman" panose="02020603050405020304" pitchFamily="18" charset="0"/>
              </a:rPr>
              <a:t> There can be no more than four numbers.</a:t>
            </a:r>
          </a:p>
          <a:p>
            <a:r>
              <a:rPr lang="en-US" altLang="en-US" sz="2800" i="1" dirty="0">
                <a:solidFill>
                  <a:schemeClr val="hlink"/>
                </a:solidFill>
                <a:latin typeface="Times New Roman" panose="02020603050405020304" pitchFamily="18" charset="0"/>
              </a:rPr>
              <a:t>c.</a:t>
            </a:r>
            <a:r>
              <a:rPr lang="en-US" altLang="en-US" sz="2800" i="1" dirty="0">
                <a:latin typeface="Times New Roman" panose="02020603050405020304" pitchFamily="18" charset="0"/>
              </a:rPr>
              <a:t> Each number needs to be less than or equal to 255.</a:t>
            </a:r>
          </a:p>
          <a:p>
            <a:r>
              <a:rPr lang="en-US" altLang="en-US" sz="2800" i="1" dirty="0">
                <a:solidFill>
                  <a:schemeClr val="hlink"/>
                </a:solidFill>
                <a:latin typeface="Times New Roman" panose="02020603050405020304" pitchFamily="18" charset="0"/>
              </a:rPr>
              <a:t>d.</a:t>
            </a:r>
            <a:r>
              <a:rPr lang="en-US" altLang="en-US" sz="2800" i="1" dirty="0">
                <a:latin typeface="Times New Roman" panose="02020603050405020304" pitchFamily="18" charset="0"/>
              </a:rPr>
              <a:t> A mixture of binary notation and dotted-decimal</a:t>
            </a:r>
            <a:br>
              <a:rPr lang="en-US" altLang="en-US" sz="2800" i="1" dirty="0">
                <a:latin typeface="Times New Roman" panose="02020603050405020304" pitchFamily="18" charset="0"/>
              </a:rPr>
            </a:br>
            <a:r>
              <a:rPr lang="en-US" altLang="en-US" sz="2800" i="1" dirty="0">
                <a:latin typeface="Times New Roman" panose="02020603050405020304" pitchFamily="18" charset="0"/>
              </a:rPr>
              <a:t>    notation is not allowed.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42417448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93" name="Rectangle 9"/>
          <p:cNvSpPr>
            <a:spLocks noChangeArrowheads="1"/>
          </p:cNvSpPr>
          <p:nvPr/>
        </p:nvSpPr>
        <p:spPr bwMode="auto">
          <a:xfrm>
            <a:off x="533400" y="1219200"/>
            <a:ext cx="8229600" cy="224676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800" i="1" dirty="0">
                <a:latin typeface="Times New Roman" panose="02020603050405020304" pitchFamily="18" charset="0"/>
              </a:rPr>
              <a:t>Find the class of each address.</a:t>
            </a:r>
          </a:p>
          <a:p>
            <a:pPr algn="just"/>
            <a:r>
              <a:rPr lang="en-US" altLang="en-US" sz="2800" i="1" dirty="0">
                <a:solidFill>
                  <a:schemeClr val="hlink"/>
                </a:solidFill>
                <a:latin typeface="Times New Roman" panose="02020603050405020304" pitchFamily="18" charset="0"/>
              </a:rPr>
              <a:t>a.</a:t>
            </a:r>
            <a:r>
              <a:rPr lang="en-US" altLang="en-US" sz="2800" i="1" dirty="0">
                <a:latin typeface="Times New Roman" panose="02020603050405020304" pitchFamily="18" charset="0"/>
              </a:rPr>
              <a:t>   </a:t>
            </a:r>
            <a:r>
              <a:rPr lang="en-US" altLang="en-US" sz="2800" u="sng" dirty="0">
                <a:solidFill>
                  <a:srgbClr val="009900"/>
                </a:solidFill>
                <a:latin typeface="Times New Roman" panose="02020603050405020304" pitchFamily="18" charset="0"/>
              </a:rPr>
              <a:t>0</a:t>
            </a:r>
            <a:r>
              <a:rPr lang="en-US" altLang="en-US" sz="2800" dirty="0">
                <a:latin typeface="Times New Roman" panose="02020603050405020304" pitchFamily="18" charset="0"/>
              </a:rPr>
              <a:t>0000001 00001011 00001011 11101111</a:t>
            </a:r>
          </a:p>
          <a:p>
            <a:pPr algn="just"/>
            <a:r>
              <a:rPr lang="en-US" altLang="en-US" sz="2800" i="1" dirty="0">
                <a:solidFill>
                  <a:schemeClr val="hlink"/>
                </a:solidFill>
                <a:latin typeface="Times New Roman" panose="02020603050405020304" pitchFamily="18" charset="0"/>
              </a:rPr>
              <a:t>b.</a:t>
            </a:r>
            <a:r>
              <a:rPr lang="en-US" altLang="en-US" sz="2800" i="1" dirty="0">
                <a:latin typeface="Times New Roman" panose="02020603050405020304" pitchFamily="18" charset="0"/>
              </a:rPr>
              <a:t>   </a:t>
            </a:r>
            <a:r>
              <a:rPr lang="en-US" altLang="en-US" sz="2800" u="sng" dirty="0">
                <a:solidFill>
                  <a:srgbClr val="009900"/>
                </a:solidFill>
                <a:latin typeface="Times New Roman" panose="02020603050405020304" pitchFamily="18" charset="0"/>
              </a:rPr>
              <a:t>110</a:t>
            </a:r>
            <a:r>
              <a:rPr lang="en-US" altLang="en-US" sz="2800" dirty="0">
                <a:latin typeface="Times New Roman" panose="02020603050405020304" pitchFamily="18" charset="0"/>
              </a:rPr>
              <a:t>00001 10000011 00011011 11111111</a:t>
            </a:r>
          </a:p>
          <a:p>
            <a:pPr algn="just"/>
            <a:r>
              <a:rPr lang="en-US" altLang="en-US" sz="2800" i="1" dirty="0">
                <a:solidFill>
                  <a:schemeClr val="hlink"/>
                </a:solidFill>
                <a:latin typeface="Times New Roman" panose="02020603050405020304" pitchFamily="18" charset="0"/>
              </a:rPr>
              <a:t>c.</a:t>
            </a:r>
            <a:r>
              <a:rPr lang="en-US" altLang="en-US" sz="2800" i="1" dirty="0">
                <a:latin typeface="Times New Roman" panose="02020603050405020304" pitchFamily="18" charset="0"/>
              </a:rPr>
              <a:t>   </a:t>
            </a:r>
            <a:r>
              <a:rPr lang="en-US" altLang="en-US" sz="2800" u="sng" dirty="0">
                <a:solidFill>
                  <a:srgbClr val="009900"/>
                </a:solidFill>
                <a:latin typeface="Times New Roman" panose="02020603050405020304" pitchFamily="18" charset="0"/>
              </a:rPr>
              <a:t>14</a:t>
            </a:r>
            <a:r>
              <a:rPr lang="en-US" altLang="en-US" sz="2800" dirty="0">
                <a:latin typeface="Times New Roman" panose="02020603050405020304" pitchFamily="18" charset="0"/>
              </a:rPr>
              <a:t>.23.120.8</a:t>
            </a:r>
          </a:p>
          <a:p>
            <a:pPr algn="just"/>
            <a:r>
              <a:rPr lang="en-US" altLang="en-US" sz="2800" i="1" dirty="0">
                <a:solidFill>
                  <a:schemeClr val="hlink"/>
                </a:solidFill>
                <a:latin typeface="Times New Roman" panose="02020603050405020304" pitchFamily="18" charset="0"/>
              </a:rPr>
              <a:t>d.</a:t>
            </a:r>
            <a:r>
              <a:rPr lang="en-US" altLang="en-US" sz="2800" i="1" dirty="0">
                <a:latin typeface="Times New Roman" panose="02020603050405020304" pitchFamily="18" charset="0"/>
              </a:rPr>
              <a:t>   </a:t>
            </a:r>
            <a:r>
              <a:rPr lang="en-US" altLang="en-US" sz="2800" u="sng" dirty="0">
                <a:solidFill>
                  <a:srgbClr val="009900"/>
                </a:solidFill>
                <a:latin typeface="Times New Roman" panose="02020603050405020304" pitchFamily="18" charset="0"/>
              </a:rPr>
              <a:t>252</a:t>
            </a:r>
            <a:r>
              <a:rPr lang="en-US" altLang="en-US" sz="2800" dirty="0">
                <a:latin typeface="Times New Roman" panose="02020603050405020304" pitchFamily="18" charset="0"/>
              </a:rPr>
              <a:t>.5.15.111</a:t>
            </a:r>
          </a:p>
        </p:txBody>
      </p:sp>
      <p:sp>
        <p:nvSpPr>
          <p:cNvPr id="1168394" name="Text Box 10"/>
          <p:cNvSpPr txBox="1">
            <a:spLocks noChangeArrowheads="1"/>
          </p:cNvSpPr>
          <p:nvPr/>
        </p:nvSpPr>
        <p:spPr bwMode="auto">
          <a:xfrm>
            <a:off x="533400" y="392668"/>
            <a:ext cx="152958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dirty="0">
                <a:solidFill>
                  <a:schemeClr val="hlink"/>
                </a:solidFill>
                <a:latin typeface="Times New Roman" panose="02020603050405020304" pitchFamily="18" charset="0"/>
              </a:rPr>
              <a:t>Example </a:t>
            </a:r>
          </a:p>
        </p:txBody>
      </p:sp>
      <p:sp>
        <p:nvSpPr>
          <p:cNvPr id="1168395" name="Rectangle 11"/>
          <p:cNvSpPr>
            <a:spLocks noChangeArrowheads="1"/>
          </p:cNvSpPr>
          <p:nvPr/>
        </p:nvSpPr>
        <p:spPr bwMode="auto">
          <a:xfrm>
            <a:off x="533400" y="3657600"/>
            <a:ext cx="8382000" cy="267765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800" i="1" dirty="0">
                <a:latin typeface="Times New Roman" panose="02020603050405020304" pitchFamily="18" charset="0"/>
              </a:rPr>
              <a:t>Solution</a:t>
            </a:r>
          </a:p>
          <a:p>
            <a:r>
              <a:rPr lang="en-US" altLang="en-US" sz="2800" i="1" dirty="0">
                <a:solidFill>
                  <a:schemeClr val="hlink"/>
                </a:solidFill>
                <a:latin typeface="Times New Roman" panose="02020603050405020304" pitchFamily="18" charset="0"/>
              </a:rPr>
              <a:t>a.</a:t>
            </a:r>
            <a:r>
              <a:rPr lang="en-US" altLang="en-US" sz="2800" i="1" dirty="0">
                <a:latin typeface="Times New Roman" panose="02020603050405020304" pitchFamily="18" charset="0"/>
              </a:rPr>
              <a:t> The first bit is 0. This is a class A address.</a:t>
            </a:r>
          </a:p>
          <a:p>
            <a:r>
              <a:rPr lang="en-US" altLang="en-US" sz="2800" i="1" dirty="0">
                <a:solidFill>
                  <a:schemeClr val="hlink"/>
                </a:solidFill>
                <a:latin typeface="Times New Roman" panose="02020603050405020304" pitchFamily="18" charset="0"/>
              </a:rPr>
              <a:t>b.</a:t>
            </a:r>
            <a:r>
              <a:rPr lang="en-US" altLang="en-US" sz="2800" i="1" dirty="0">
                <a:latin typeface="Times New Roman" panose="02020603050405020304" pitchFamily="18" charset="0"/>
              </a:rPr>
              <a:t> The first 2 bits are 1; the third bit is 0. This is a class </a:t>
            </a:r>
            <a:r>
              <a:rPr lang="en-US" altLang="en-US" sz="2800" i="1" dirty="0" smtClean="0">
                <a:latin typeface="Times New Roman" panose="02020603050405020304" pitchFamily="18" charset="0"/>
              </a:rPr>
              <a:t>C </a:t>
            </a:r>
            <a:r>
              <a:rPr lang="en-US" altLang="en-US" sz="2800" i="1" dirty="0">
                <a:latin typeface="Times New Roman" panose="02020603050405020304" pitchFamily="18" charset="0"/>
              </a:rPr>
              <a:t>address.</a:t>
            </a:r>
          </a:p>
          <a:p>
            <a:r>
              <a:rPr lang="en-US" altLang="en-US" sz="2800" i="1" dirty="0">
                <a:solidFill>
                  <a:schemeClr val="hlink"/>
                </a:solidFill>
                <a:latin typeface="Times New Roman" panose="02020603050405020304" pitchFamily="18" charset="0"/>
              </a:rPr>
              <a:t>c.</a:t>
            </a:r>
            <a:r>
              <a:rPr lang="en-US" altLang="en-US" sz="2800" i="1" dirty="0">
                <a:latin typeface="Times New Roman" panose="02020603050405020304" pitchFamily="18" charset="0"/>
              </a:rPr>
              <a:t> The first byte is 14; the class is A.</a:t>
            </a:r>
          </a:p>
          <a:p>
            <a:r>
              <a:rPr lang="en-US" altLang="en-US" sz="2800" i="1" dirty="0">
                <a:solidFill>
                  <a:schemeClr val="hlink"/>
                </a:solidFill>
                <a:latin typeface="Times New Roman" panose="02020603050405020304" pitchFamily="18" charset="0"/>
              </a:rPr>
              <a:t>d.</a:t>
            </a:r>
            <a:r>
              <a:rPr lang="en-US" altLang="en-US" sz="2800" i="1" dirty="0">
                <a:latin typeface="Times New Roman" panose="02020603050405020304" pitchFamily="18" charset="0"/>
              </a:rPr>
              <a:t> The first byte is 252; the class is 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86</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5678567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ltLang="en-US"/>
              <a:t>19.</a:t>
            </a:r>
            <a:fld id="{604426ED-2D22-47D2-9618-8650EFE1D0DA}" type="slidenum">
              <a:rPr lang="en-US" altLang="en-US"/>
              <a:pPr/>
              <a:t>87</a:t>
            </a:fld>
            <a:endParaRPr lang="en-US" altLang="en-US"/>
          </a:p>
        </p:txBody>
      </p:sp>
      <p:sp>
        <p:nvSpPr>
          <p:cNvPr id="1152002" name="Text Box 2"/>
          <p:cNvSpPr txBox="1">
            <a:spLocks noChangeArrowheads="1"/>
          </p:cNvSpPr>
          <p:nvPr/>
        </p:nvSpPr>
        <p:spPr bwMode="auto">
          <a:xfrm>
            <a:off x="533400" y="1138535"/>
            <a:ext cx="8077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Number </a:t>
            </a:r>
            <a:r>
              <a:rPr lang="en-US" altLang="en-US" sz="2000" i="1" dirty="0">
                <a:latin typeface="Times New Roman" panose="02020603050405020304" pitchFamily="18" charset="0"/>
              </a:rPr>
              <a:t>of blocks and block size in </a:t>
            </a:r>
            <a:r>
              <a:rPr lang="en-US" altLang="en-US" sz="2000" i="1" dirty="0" err="1" smtClean="0">
                <a:latin typeface="Times New Roman" panose="02020603050405020304" pitchFamily="18" charset="0"/>
              </a:rPr>
              <a:t>classfull</a:t>
            </a:r>
            <a:r>
              <a:rPr lang="en-US" altLang="en-US" sz="2000" i="1" dirty="0" smtClean="0">
                <a:latin typeface="Times New Roman" panose="02020603050405020304" pitchFamily="18" charset="0"/>
              </a:rPr>
              <a:t> </a:t>
            </a:r>
            <a:r>
              <a:rPr lang="en-US" altLang="en-US" sz="2000" i="1" dirty="0">
                <a:latin typeface="Times New Roman" panose="02020603050405020304" pitchFamily="18" charset="0"/>
              </a:rPr>
              <a:t>IPv4 addressing</a:t>
            </a:r>
          </a:p>
        </p:txBody>
      </p:sp>
      <p:pic>
        <p:nvPicPr>
          <p:cNvPr id="11520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293938"/>
            <a:ext cx="6019800" cy="235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44425945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371"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2372" name="Text Box 4"/>
          <p:cNvSpPr txBox="1">
            <a:spLocks noChangeArrowheads="1"/>
          </p:cNvSpPr>
          <p:nvPr/>
        </p:nvSpPr>
        <p:spPr bwMode="auto">
          <a:xfrm>
            <a:off x="1371601" y="381000"/>
            <a:ext cx="67814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A </a:t>
            </a:r>
            <a:r>
              <a:rPr lang="en-US" altLang="en-US" sz="2000" i="1" dirty="0">
                <a:latin typeface="Times New Roman" panose="02020603050405020304" pitchFamily="18" charset="0"/>
              </a:rPr>
              <a:t>block of 16 addresses granted to a small organization</a:t>
            </a:r>
          </a:p>
        </p:txBody>
      </p:sp>
      <p:pic>
        <p:nvPicPr>
          <p:cNvPr id="10823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137" y="2057402"/>
            <a:ext cx="6176963" cy="234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88</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07708805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89</a:t>
            </a:fld>
            <a:endParaRPr lang="en-US"/>
          </a:p>
        </p:txBody>
      </p:sp>
      <p:sp>
        <p:nvSpPr>
          <p:cNvPr id="4" name="Rectangle 2"/>
          <p:cNvSpPr txBox="1">
            <a:spLocks noChangeArrowheads="1"/>
          </p:cNvSpPr>
          <p:nvPr/>
        </p:nvSpPr>
        <p:spPr>
          <a:xfrm>
            <a:off x="76200" y="152400"/>
            <a:ext cx="89916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600" b="0" i="0" u="none" strike="noStrike" kern="1200" cap="none" spc="0" normalizeH="0" baseline="0" noProof="0" dirty="0" smtClean="0">
                <a:ln>
                  <a:noFill/>
                </a:ln>
                <a:solidFill>
                  <a:schemeClr val="tx2"/>
                </a:solidFill>
                <a:effectLst/>
                <a:uLnTx/>
                <a:uFillTx/>
                <a:latin typeface="Times New Roman" panose="02020603050405020304" pitchFamily="18" charset="0"/>
                <a:ea typeface="ＭＳ Ｐゴシック" pitchFamily="34" charset="-128"/>
                <a:cs typeface="Times New Roman" panose="02020603050405020304" pitchFamily="18" charset="0"/>
              </a:rPr>
              <a:t>Problems with </a:t>
            </a:r>
            <a:r>
              <a:rPr kumimoji="0" lang="en-US" altLang="en-US" sz="3600" b="0" i="0" u="none" strike="noStrike" kern="1200" cap="none" spc="0" normalizeH="0" baseline="0" noProof="0" dirty="0" err="1" smtClean="0">
                <a:ln>
                  <a:noFill/>
                </a:ln>
                <a:solidFill>
                  <a:schemeClr val="tx2"/>
                </a:solidFill>
                <a:effectLst/>
                <a:uLnTx/>
                <a:uFillTx/>
                <a:latin typeface="Times New Roman" panose="02020603050405020304" pitchFamily="18" charset="0"/>
                <a:ea typeface="ＭＳ Ｐゴシック" pitchFamily="34" charset="-128"/>
                <a:cs typeface="Times New Roman" panose="02020603050405020304" pitchFamily="18" charset="0"/>
              </a:rPr>
              <a:t>Classful</a:t>
            </a:r>
            <a:r>
              <a:rPr kumimoji="0" lang="en-US" altLang="en-US" sz="3600" b="0" i="0" u="none" strike="noStrike" kern="1200" cap="none" spc="0" normalizeH="0" baseline="0" noProof="0" dirty="0" smtClean="0">
                <a:ln>
                  <a:noFill/>
                </a:ln>
                <a:solidFill>
                  <a:schemeClr val="tx2"/>
                </a:solidFill>
                <a:effectLst/>
                <a:uLnTx/>
                <a:uFillTx/>
                <a:latin typeface="Times New Roman" panose="02020603050405020304" pitchFamily="18" charset="0"/>
                <a:ea typeface="ＭＳ Ｐゴシック" pitchFamily="34" charset="-128"/>
                <a:cs typeface="Times New Roman" panose="02020603050405020304" pitchFamily="18" charset="0"/>
              </a:rPr>
              <a:t> IP Addresses</a:t>
            </a:r>
          </a:p>
        </p:txBody>
      </p:sp>
      <p:sp>
        <p:nvSpPr>
          <p:cNvPr id="5" name="Rectangle 3"/>
          <p:cNvSpPr txBox="1">
            <a:spLocks noChangeArrowheads="1"/>
          </p:cNvSpPr>
          <p:nvPr/>
        </p:nvSpPr>
        <p:spPr>
          <a:xfrm>
            <a:off x="152400" y="838200"/>
            <a:ext cx="8915400" cy="5791200"/>
          </a:xfrm>
          <a:prstGeom prst="rect">
            <a:avLst/>
          </a:prstGeom>
        </p:spPr>
        <p:txBody>
          <a:bodyPr/>
          <a:lstStyle/>
          <a:p>
            <a:pPr marL="274320" marR="0" lvl="0" indent="-274320" algn="just" defTabSz="914400" rtl="0" eaLnBrk="1" fontAlgn="auto" latinLnBrk="0" hangingPunct="1">
              <a:lnSpc>
                <a:spcPct val="90000"/>
              </a:lnSpc>
              <a:spcBef>
                <a:spcPts val="580"/>
              </a:spcBef>
              <a:spcAft>
                <a:spcPts val="0"/>
              </a:spcAft>
              <a:buClr>
                <a:schemeClr val="accent1"/>
              </a:buClr>
              <a:buSzPct val="85000"/>
              <a:buFont typeface="Wingdings 2"/>
              <a:buChar char=""/>
              <a:tabLst/>
              <a:defRPr/>
            </a:pPr>
            <a:r>
              <a:rPr kumimoji="0" lang="en-US" altLang="en-US" sz="2000" i="0" u="none" strike="noStrike" kern="1200" cap="none" spc="0" normalizeH="0" baseline="0" noProof="0" dirty="0" smtClean="0">
                <a:ln>
                  <a:noFill/>
                </a:ln>
                <a:effectLst/>
                <a:uLnTx/>
                <a:uFillTx/>
                <a:latin typeface="Times New Roman" pitchFamily="18" charset="0"/>
                <a:ea typeface="Tahoma" pitchFamily="34" charset="0"/>
                <a:cs typeface="Times New Roman" pitchFamily="18" charset="0"/>
              </a:rPr>
              <a:t>The original </a:t>
            </a:r>
            <a:r>
              <a:rPr kumimoji="0" lang="en-US" altLang="en-US" sz="2000" i="0" u="none" strike="noStrike" kern="1200" cap="none" spc="0" normalizeH="0" baseline="0" noProof="0" dirty="0" err="1" smtClean="0">
                <a:ln>
                  <a:noFill/>
                </a:ln>
                <a:effectLst/>
                <a:uLnTx/>
                <a:uFillTx/>
                <a:latin typeface="Times New Roman" pitchFamily="18" charset="0"/>
                <a:ea typeface="Tahoma" pitchFamily="34" charset="0"/>
                <a:cs typeface="Times New Roman" pitchFamily="18" charset="0"/>
              </a:rPr>
              <a:t>classful</a:t>
            </a:r>
            <a:r>
              <a:rPr kumimoji="0" lang="en-US" altLang="en-US" sz="2000" i="0" u="none" strike="noStrike" kern="1200" cap="none" spc="0" normalizeH="0" baseline="0" noProof="0" dirty="0" smtClean="0">
                <a:ln>
                  <a:noFill/>
                </a:ln>
                <a:effectLst/>
                <a:uLnTx/>
                <a:uFillTx/>
                <a:latin typeface="Times New Roman" pitchFamily="18" charset="0"/>
                <a:ea typeface="Tahoma" pitchFamily="34" charset="0"/>
                <a:cs typeface="Times New Roman" pitchFamily="18" charset="0"/>
              </a:rPr>
              <a:t> address scheme had a number of problems</a:t>
            </a:r>
          </a:p>
          <a:p>
            <a:pPr marL="274320" marR="0" lvl="0" indent="-274320" algn="just" defTabSz="914400" rtl="0" eaLnBrk="1" fontAlgn="auto" latinLnBrk="0" hangingPunct="1">
              <a:lnSpc>
                <a:spcPct val="90000"/>
              </a:lnSpc>
              <a:spcBef>
                <a:spcPts val="580"/>
              </a:spcBef>
              <a:spcAft>
                <a:spcPts val="0"/>
              </a:spcAft>
              <a:buClr>
                <a:schemeClr val="accent1"/>
              </a:buClr>
              <a:buSzPct val="85000"/>
              <a:buFontTx/>
              <a:buNone/>
              <a:tabLst/>
              <a:defRPr/>
            </a:pPr>
            <a:r>
              <a:rPr kumimoji="0" lang="en-US" altLang="en-US" sz="2000" b="1" i="0" u="none" strike="noStrike" kern="1200" cap="none" spc="0" normalizeH="0" baseline="0" noProof="0" dirty="0" smtClean="0">
                <a:ln>
                  <a:noFill/>
                </a:ln>
                <a:effectLst/>
                <a:uLnTx/>
                <a:uFillTx/>
                <a:latin typeface="Times New Roman" pitchFamily="18" charset="0"/>
                <a:ea typeface="Tahoma" pitchFamily="34" charset="0"/>
                <a:cs typeface="Times New Roman" pitchFamily="18" charset="0"/>
              </a:rPr>
              <a:t>Problem 1. </a:t>
            </a:r>
            <a:r>
              <a:rPr kumimoji="0" lang="en-US" altLang="en-US" sz="2000" i="0" u="none" strike="noStrike" kern="1200" cap="none" spc="0" normalizeH="0" baseline="0" noProof="0" dirty="0" smtClean="0">
                <a:ln>
                  <a:noFill/>
                </a:ln>
                <a:effectLst/>
                <a:uLnTx/>
                <a:uFillTx/>
                <a:latin typeface="Times New Roman" pitchFamily="18" charset="0"/>
                <a:ea typeface="Tahoma" pitchFamily="34" charset="0"/>
                <a:cs typeface="Times New Roman" pitchFamily="18" charset="0"/>
              </a:rPr>
              <a:t>Too few network addresses for large networks</a:t>
            </a:r>
          </a:p>
          <a:p>
            <a:pPr marL="548640" marR="0" lvl="1" indent="-228600" algn="just" defTabSz="914400" rtl="0" eaLnBrk="1" fontAlgn="auto" latinLnBrk="0" hangingPunct="1">
              <a:lnSpc>
                <a:spcPct val="90000"/>
              </a:lnSpc>
              <a:spcBef>
                <a:spcPts val="370"/>
              </a:spcBef>
              <a:spcAft>
                <a:spcPts val="0"/>
              </a:spcAft>
              <a:buClr>
                <a:schemeClr val="accent2"/>
              </a:buClr>
              <a:buSzPct val="85000"/>
              <a:buFont typeface="Wingdings 2"/>
              <a:buChar char=""/>
              <a:tabLst/>
              <a:defRPr/>
            </a:pPr>
            <a:r>
              <a:rPr kumimoji="0" lang="en-US" altLang="en-US" sz="2000" i="0" u="none" strike="noStrike" kern="1200" cap="none" spc="0" normalizeH="0" baseline="0" noProof="0" dirty="0" smtClean="0">
                <a:ln>
                  <a:noFill/>
                </a:ln>
                <a:effectLst/>
                <a:uLnTx/>
                <a:uFillTx/>
                <a:latin typeface="Times New Roman" pitchFamily="18" charset="0"/>
                <a:ea typeface="Tahoma" pitchFamily="34" charset="0"/>
                <a:cs typeface="Times New Roman" pitchFamily="18" charset="0"/>
              </a:rPr>
              <a:t> Class A and Class B addresses are gone</a:t>
            </a:r>
          </a:p>
          <a:p>
            <a:pPr marL="274320" marR="0" lvl="0" indent="-274320" algn="just" defTabSz="914400" rtl="0" eaLnBrk="1" fontAlgn="auto" latinLnBrk="0" hangingPunct="1">
              <a:lnSpc>
                <a:spcPct val="90000"/>
              </a:lnSpc>
              <a:spcBef>
                <a:spcPts val="580"/>
              </a:spcBef>
              <a:spcAft>
                <a:spcPts val="0"/>
              </a:spcAft>
              <a:buClr>
                <a:schemeClr val="accent1"/>
              </a:buClr>
              <a:buSzPct val="85000"/>
              <a:buFontTx/>
              <a:buNone/>
              <a:tabLst/>
              <a:defRPr/>
            </a:pPr>
            <a:r>
              <a:rPr kumimoji="0" lang="en-US" altLang="en-US" sz="2000" b="1" i="0" u="none" strike="noStrike" kern="1200" cap="none" spc="0" normalizeH="0" baseline="0" noProof="0" dirty="0" smtClean="0">
                <a:ln>
                  <a:noFill/>
                </a:ln>
                <a:effectLst/>
                <a:uLnTx/>
                <a:uFillTx/>
                <a:latin typeface="Times New Roman" pitchFamily="18" charset="0"/>
                <a:ea typeface="Tahoma" pitchFamily="34" charset="0"/>
                <a:cs typeface="Times New Roman" pitchFamily="18" charset="0"/>
              </a:rPr>
              <a:t>Problem 2. </a:t>
            </a:r>
            <a:r>
              <a:rPr kumimoji="0" lang="en-US" altLang="en-US" sz="2000" i="0" u="none" strike="noStrike" kern="1200" cap="none" spc="0" normalizeH="0" baseline="0" noProof="0" dirty="0" smtClean="0">
                <a:ln>
                  <a:noFill/>
                </a:ln>
                <a:effectLst/>
                <a:uLnTx/>
                <a:uFillTx/>
                <a:latin typeface="Times New Roman" pitchFamily="18" charset="0"/>
                <a:ea typeface="Tahoma" pitchFamily="34" charset="0"/>
                <a:cs typeface="Times New Roman" pitchFamily="18" charset="0"/>
              </a:rPr>
              <a:t>Two-layer hierarchy is not appropriate for large networks            with Class A and Class B addresses.</a:t>
            </a:r>
          </a:p>
          <a:p>
            <a:pPr marL="548640" marR="0" lvl="1" indent="-228600" algn="just" defTabSz="914400" rtl="0" eaLnBrk="1" fontAlgn="auto" latinLnBrk="0" hangingPunct="1">
              <a:lnSpc>
                <a:spcPct val="90000"/>
              </a:lnSpc>
              <a:spcBef>
                <a:spcPts val="370"/>
              </a:spcBef>
              <a:spcAft>
                <a:spcPts val="0"/>
              </a:spcAft>
              <a:buClr>
                <a:schemeClr val="accent2"/>
              </a:buClr>
              <a:buSzPct val="85000"/>
              <a:buFont typeface="Wingdings 2"/>
              <a:buChar char=""/>
              <a:tabLst/>
              <a:defRPr/>
            </a:pPr>
            <a:r>
              <a:rPr kumimoji="0" lang="en-US" altLang="en-US" sz="2000" i="0" u="none" strike="noStrike" kern="1200" cap="none" spc="0" normalizeH="0" baseline="0" noProof="0" dirty="0" smtClean="0">
                <a:ln>
                  <a:noFill/>
                </a:ln>
                <a:effectLst/>
                <a:uLnTx/>
                <a:uFillTx/>
                <a:latin typeface="Times New Roman" pitchFamily="18" charset="0"/>
                <a:ea typeface="Tahoma" pitchFamily="34" charset="0"/>
                <a:cs typeface="Times New Roman" pitchFamily="18" charset="0"/>
              </a:rPr>
              <a:t>Fix #1: </a:t>
            </a:r>
            <a:r>
              <a:rPr kumimoji="0" lang="en-US" altLang="en-US" sz="2000" i="0" u="none" strike="noStrike" kern="1200" cap="none" spc="0" normalizeH="0" baseline="0" noProof="0" dirty="0" err="1" smtClean="0">
                <a:ln>
                  <a:noFill/>
                </a:ln>
                <a:effectLst/>
                <a:uLnTx/>
                <a:uFillTx/>
                <a:latin typeface="Times New Roman" pitchFamily="18" charset="0"/>
                <a:ea typeface="Tahoma" pitchFamily="34" charset="0"/>
                <a:cs typeface="Times New Roman" pitchFamily="18" charset="0"/>
              </a:rPr>
              <a:t>Subnetting</a:t>
            </a:r>
            <a:endParaRPr kumimoji="0" lang="en-US" altLang="en-US" sz="2000" i="0" u="none" strike="noStrike" kern="1200" cap="none" spc="0" normalizeH="0" baseline="0" noProof="0" dirty="0" smtClean="0">
              <a:ln>
                <a:noFill/>
              </a:ln>
              <a:effectLst/>
              <a:uLnTx/>
              <a:uFillTx/>
              <a:latin typeface="Times New Roman" pitchFamily="18" charset="0"/>
              <a:ea typeface="Tahoma" pitchFamily="34" charset="0"/>
              <a:cs typeface="Times New Roman" pitchFamily="18" charset="0"/>
            </a:endParaRPr>
          </a:p>
          <a:p>
            <a:pPr algn="just">
              <a:buFontTx/>
              <a:buNone/>
            </a:pPr>
            <a:r>
              <a:rPr lang="en-US" altLang="en-US" sz="2000" b="1" dirty="0" smtClean="0">
                <a:latin typeface="Times New Roman" pitchFamily="18" charset="0"/>
                <a:ea typeface="Tahoma" pitchFamily="34" charset="0"/>
                <a:cs typeface="Times New Roman" pitchFamily="18" charset="0"/>
              </a:rPr>
              <a:t>Problem 3. </a:t>
            </a:r>
            <a:r>
              <a:rPr lang="en-US" altLang="en-US" sz="2000" dirty="0" smtClean="0">
                <a:latin typeface="Times New Roman" pitchFamily="18" charset="0"/>
                <a:ea typeface="Tahoma" pitchFamily="34" charset="0"/>
                <a:cs typeface="Times New Roman" pitchFamily="18" charset="0"/>
              </a:rPr>
              <a:t>Inflexible. </a:t>
            </a:r>
            <a:r>
              <a:rPr lang="en-US" altLang="en-US" dirty="0" smtClean="0">
                <a:latin typeface="Times New Roman" pitchFamily="18" charset="0"/>
                <a:ea typeface="Tahoma" pitchFamily="34" charset="0"/>
                <a:cs typeface="Times New Roman" pitchFamily="18" charset="0"/>
              </a:rPr>
              <a:t>Assume</a:t>
            </a:r>
            <a:r>
              <a:rPr lang="en-US" altLang="en-US" sz="2000" dirty="0" smtClean="0">
                <a:latin typeface="Times New Roman" pitchFamily="18" charset="0"/>
                <a:ea typeface="Tahoma" pitchFamily="34" charset="0"/>
                <a:cs typeface="Times New Roman" pitchFamily="18" charset="0"/>
              </a:rPr>
              <a:t> a company requires 2,000 addresses Class A and B addresses are overkill Class C address is insufficient (requires 8 Class C addresses)</a:t>
            </a:r>
          </a:p>
          <a:p>
            <a:pPr lvl="1" algn="just"/>
            <a:r>
              <a:rPr lang="en-US" altLang="en-US" sz="2000" dirty="0" smtClean="0">
                <a:latin typeface="Times New Roman" pitchFamily="18" charset="0"/>
                <a:ea typeface="Tahoma" pitchFamily="34" charset="0"/>
                <a:cs typeface="Times New Roman" pitchFamily="18" charset="0"/>
              </a:rPr>
              <a:t>Fix #2: Classless </a:t>
            </a:r>
            <a:r>
              <a:rPr lang="en-US" altLang="en-US" sz="2000" dirty="0" err="1" smtClean="0">
                <a:latin typeface="Times New Roman" pitchFamily="18" charset="0"/>
                <a:ea typeface="Tahoma" pitchFamily="34" charset="0"/>
                <a:cs typeface="Times New Roman" pitchFamily="18" charset="0"/>
              </a:rPr>
              <a:t>Interdomain</a:t>
            </a:r>
            <a:r>
              <a:rPr lang="en-US" altLang="en-US" sz="2000" dirty="0" smtClean="0">
                <a:latin typeface="Times New Roman" pitchFamily="18" charset="0"/>
                <a:ea typeface="Tahoma" pitchFamily="34" charset="0"/>
                <a:cs typeface="Times New Roman" pitchFamily="18" charset="0"/>
              </a:rPr>
              <a:t> Routing (CIDR)</a:t>
            </a:r>
          </a:p>
          <a:p>
            <a:pPr algn="just">
              <a:buFontTx/>
              <a:buNone/>
            </a:pPr>
            <a:r>
              <a:rPr lang="en-US" altLang="en-US" sz="2000" b="1" dirty="0" smtClean="0">
                <a:latin typeface="Times New Roman" pitchFamily="18" charset="0"/>
                <a:ea typeface="Tahoma" pitchFamily="34" charset="0"/>
                <a:cs typeface="Times New Roman" pitchFamily="18" charset="0"/>
              </a:rPr>
              <a:t>Problem 4: </a:t>
            </a:r>
            <a:r>
              <a:rPr lang="en-US" altLang="en-US" sz="2000" dirty="0" smtClean="0">
                <a:latin typeface="Times New Roman" pitchFamily="18" charset="0"/>
                <a:ea typeface="Tahoma" pitchFamily="34" charset="0"/>
                <a:cs typeface="Times New Roman" pitchFamily="18" charset="0"/>
              </a:rPr>
              <a:t>Exploding Routing Tables: Routing on the backbone Internet needs to have an entry for each network address. In 1993, the size of the routing tables started to outgrow the capacity of routers.</a:t>
            </a:r>
          </a:p>
          <a:p>
            <a:pPr lvl="1" algn="just"/>
            <a:r>
              <a:rPr lang="en-US" altLang="en-US" sz="2000" dirty="0" smtClean="0">
                <a:latin typeface="Times New Roman" pitchFamily="18" charset="0"/>
                <a:ea typeface="Tahoma" pitchFamily="34" charset="0"/>
                <a:cs typeface="Times New Roman" pitchFamily="18" charset="0"/>
              </a:rPr>
              <a:t>Fix #2: Classless </a:t>
            </a:r>
            <a:r>
              <a:rPr lang="en-US" altLang="en-US" sz="2000" dirty="0" err="1" smtClean="0">
                <a:latin typeface="Times New Roman" pitchFamily="18" charset="0"/>
                <a:ea typeface="Tahoma" pitchFamily="34" charset="0"/>
                <a:cs typeface="Times New Roman" pitchFamily="18" charset="0"/>
              </a:rPr>
              <a:t>Interdomain</a:t>
            </a:r>
            <a:r>
              <a:rPr lang="en-US" altLang="en-US" sz="2000" dirty="0" smtClean="0">
                <a:latin typeface="Times New Roman" pitchFamily="18" charset="0"/>
                <a:ea typeface="Tahoma" pitchFamily="34" charset="0"/>
                <a:cs typeface="Times New Roman" pitchFamily="18" charset="0"/>
              </a:rPr>
              <a:t> Routing (CIDR)</a:t>
            </a:r>
          </a:p>
          <a:p>
            <a:pPr lvl="1" algn="just"/>
            <a:endParaRPr lang="en-US" altLang="en-US" sz="2000" dirty="0" smtClean="0">
              <a:latin typeface="Times New Roman" pitchFamily="18" charset="0"/>
              <a:ea typeface="Tahoma" pitchFamily="34" charset="0"/>
              <a:cs typeface="Times New Roman" pitchFamily="18" charset="0"/>
            </a:endParaRPr>
          </a:p>
          <a:p>
            <a:pPr marL="548640" marR="0" lvl="1" indent="-228600" algn="just" defTabSz="914400" rtl="0" eaLnBrk="1" fontAlgn="auto" latinLnBrk="0" hangingPunct="1">
              <a:lnSpc>
                <a:spcPct val="90000"/>
              </a:lnSpc>
              <a:spcBef>
                <a:spcPts val="370"/>
              </a:spcBef>
              <a:spcAft>
                <a:spcPts val="0"/>
              </a:spcAft>
              <a:buClr>
                <a:schemeClr val="accent2"/>
              </a:buClr>
              <a:buSzPct val="85000"/>
              <a:buFont typeface="Wingdings 2"/>
              <a:buChar char=""/>
              <a:tabLst/>
              <a:defRPr/>
            </a:pPr>
            <a:endParaRPr kumimoji="0" lang="en-US" altLang="en-US" sz="2000" b="0" i="0" u="none" strike="noStrike" kern="1200" cap="none" spc="0" normalizeH="0" baseline="0" noProof="0" dirty="0" smtClean="0">
              <a:ln>
                <a:noFill/>
              </a:ln>
              <a:solidFill>
                <a:schemeClr val="tx1"/>
              </a:solidFill>
              <a:effectLst/>
              <a:uLnTx/>
              <a:uFillTx/>
              <a:ea typeface="ＭＳ Ｐゴシック" pitchFamily="34"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2" name="Rectangle 4"/>
          <p:cNvSpPr>
            <a:spLocks noChangeArrowheads="1"/>
          </p:cNvSpPr>
          <p:nvPr/>
        </p:nvSpPr>
        <p:spPr bwMode="auto">
          <a:xfrm>
            <a:off x="1143000" y="0"/>
            <a:ext cx="6858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000" b="1" i="1">
                <a:solidFill>
                  <a:schemeClr val="hlink"/>
                </a:solidFill>
                <a:latin typeface="Helvetica" panose="020B0604020202020204" pitchFamily="34" charset="0"/>
              </a:defRPr>
            </a:lvl1pPr>
            <a:lvl2pPr algn="ctr">
              <a:defRPr sz="4000" b="1" i="1">
                <a:solidFill>
                  <a:schemeClr val="hlink"/>
                </a:solidFill>
                <a:latin typeface="Helvetica" panose="020B0604020202020204" pitchFamily="34" charset="0"/>
              </a:defRPr>
            </a:lvl2pPr>
            <a:lvl3pPr algn="ctr">
              <a:defRPr sz="4000" b="1" i="1">
                <a:solidFill>
                  <a:schemeClr val="hlink"/>
                </a:solidFill>
                <a:latin typeface="Helvetica" panose="020B0604020202020204" pitchFamily="34" charset="0"/>
              </a:defRPr>
            </a:lvl3pPr>
            <a:lvl4pPr algn="ctr">
              <a:defRPr sz="4000" b="1" i="1">
                <a:solidFill>
                  <a:schemeClr val="hlink"/>
                </a:solidFill>
                <a:latin typeface="Helvetica" panose="020B0604020202020204" pitchFamily="34" charset="0"/>
              </a:defRPr>
            </a:lvl4pPr>
            <a:lvl5pPr algn="ctr">
              <a:defRPr sz="4000" b="1" i="1">
                <a:solidFill>
                  <a:schemeClr val="hlink"/>
                </a:solidFill>
                <a:latin typeface="Helvetica" panose="020B0604020202020204" pitchFamily="34" charset="0"/>
              </a:defRPr>
            </a:lvl5pPr>
            <a:lvl6pPr marL="457200" algn="ctr" eaLnBrk="0" fontAlgn="base" hangingPunct="0">
              <a:spcBef>
                <a:spcPct val="0"/>
              </a:spcBef>
              <a:spcAft>
                <a:spcPct val="0"/>
              </a:spcAft>
              <a:defRPr sz="4000" b="1" i="1">
                <a:solidFill>
                  <a:schemeClr val="hlink"/>
                </a:solidFill>
                <a:latin typeface="Helvetica" panose="020B0604020202020204" pitchFamily="34" charset="0"/>
              </a:defRPr>
            </a:lvl6pPr>
            <a:lvl7pPr marL="914400" algn="ctr" eaLnBrk="0" fontAlgn="base" hangingPunct="0">
              <a:spcBef>
                <a:spcPct val="0"/>
              </a:spcBef>
              <a:spcAft>
                <a:spcPct val="0"/>
              </a:spcAft>
              <a:defRPr sz="4000" b="1" i="1">
                <a:solidFill>
                  <a:schemeClr val="hlink"/>
                </a:solidFill>
                <a:latin typeface="Helvetica" panose="020B0604020202020204" pitchFamily="34" charset="0"/>
              </a:defRPr>
            </a:lvl7pPr>
            <a:lvl8pPr marL="1371600" algn="ctr" eaLnBrk="0" fontAlgn="base" hangingPunct="0">
              <a:spcBef>
                <a:spcPct val="0"/>
              </a:spcBef>
              <a:spcAft>
                <a:spcPct val="0"/>
              </a:spcAft>
              <a:defRPr sz="4000" b="1" i="1">
                <a:solidFill>
                  <a:schemeClr val="hlink"/>
                </a:solidFill>
                <a:latin typeface="Helvetica" panose="020B0604020202020204" pitchFamily="34" charset="0"/>
              </a:defRPr>
            </a:lvl8pPr>
            <a:lvl9pPr marL="1828800" algn="ctr" eaLnBrk="0" fontAlgn="base" hangingPunct="0">
              <a:spcBef>
                <a:spcPct val="0"/>
              </a:spcBef>
              <a:spcAft>
                <a:spcPct val="0"/>
              </a:spcAft>
              <a:defRPr sz="4000" b="1" i="1">
                <a:solidFill>
                  <a:schemeClr val="hlink"/>
                </a:solidFill>
                <a:latin typeface="Helvetica" panose="020B0604020202020204" pitchFamily="34" charset="0"/>
              </a:defRPr>
            </a:lvl9pPr>
          </a:lstStyle>
          <a:p>
            <a:endParaRPr lang="en-US" altLang="en-US" dirty="0"/>
          </a:p>
        </p:txBody>
      </p:sp>
      <p:sp>
        <p:nvSpPr>
          <p:cNvPr id="595973" name="Rectangle 5"/>
          <p:cNvSpPr>
            <a:spLocks noChangeArrowheads="1"/>
          </p:cNvSpPr>
          <p:nvPr/>
        </p:nvSpPr>
        <p:spPr bwMode="auto">
          <a:xfrm>
            <a:off x="457200" y="871536"/>
            <a:ext cx="8229600" cy="6138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100000"/>
              <a:buChar char="•"/>
              <a:defRPr sz="2800" i="1">
                <a:solidFill>
                  <a:schemeClr val="tx1"/>
                </a:solidFill>
                <a:latin typeface="Helvetica" panose="020B0604020202020204" pitchFamily="34" charset="0"/>
              </a:defRPr>
            </a:lvl1pPr>
            <a:lvl2pPr marL="742950" indent="-285750">
              <a:spcBef>
                <a:spcPct val="20000"/>
              </a:spcBef>
              <a:buClr>
                <a:schemeClr val="tx2"/>
              </a:buClr>
              <a:buSzPct val="100000"/>
              <a:buChar char="–"/>
              <a:defRPr sz="2600" i="1">
                <a:solidFill>
                  <a:schemeClr val="tx1"/>
                </a:solidFill>
                <a:latin typeface="Helvetica" panose="020B0604020202020204" pitchFamily="34" charset="0"/>
              </a:defRPr>
            </a:lvl2pPr>
            <a:lvl3pPr marL="1143000" indent="-228600">
              <a:spcBef>
                <a:spcPct val="20000"/>
              </a:spcBef>
              <a:buClr>
                <a:schemeClr val="tx2"/>
              </a:buClr>
              <a:buSzPct val="100000"/>
              <a:buChar char="•"/>
              <a:defRPr sz="2400" i="1">
                <a:solidFill>
                  <a:schemeClr val="tx1"/>
                </a:solidFill>
                <a:latin typeface="Helvetica" panose="020B0604020202020204" pitchFamily="34" charset="0"/>
              </a:defRPr>
            </a:lvl3pPr>
            <a:lvl4pPr marL="1600200" indent="-228600">
              <a:spcBef>
                <a:spcPct val="20000"/>
              </a:spcBef>
              <a:buClr>
                <a:schemeClr val="tx2"/>
              </a:buClr>
              <a:buSzPct val="100000"/>
              <a:buChar char="–"/>
              <a:defRPr sz="2000" i="1">
                <a:solidFill>
                  <a:schemeClr val="tx1"/>
                </a:solidFill>
                <a:latin typeface="Helvetica" panose="020B0604020202020204" pitchFamily="34" charset="0"/>
              </a:defRPr>
            </a:lvl4pPr>
            <a:lvl5pPr marL="2057400" indent="-228600">
              <a:spcBef>
                <a:spcPct val="20000"/>
              </a:spcBef>
              <a:buClr>
                <a:schemeClr val="tx2"/>
              </a:buClr>
              <a:buSzPct val="100000"/>
              <a:buChar char="•"/>
              <a:defRPr sz="2000" i="1">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2"/>
              </a:buClr>
              <a:buSzPct val="100000"/>
              <a:buChar char="•"/>
              <a:defRPr sz="2000" i="1">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2"/>
              </a:buClr>
              <a:buSzPct val="100000"/>
              <a:buChar char="•"/>
              <a:defRPr sz="2000" i="1">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2"/>
              </a:buClr>
              <a:buSzPct val="100000"/>
              <a:buChar char="•"/>
              <a:defRPr sz="2000" i="1">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2"/>
              </a:buClr>
              <a:buSzPct val="100000"/>
              <a:buChar char="•"/>
              <a:defRPr sz="2000" i="1">
                <a:solidFill>
                  <a:schemeClr val="tx1"/>
                </a:solidFill>
                <a:latin typeface="Helvetica" panose="020B0604020202020204" pitchFamily="34" charset="0"/>
              </a:defRPr>
            </a:lvl9pPr>
          </a:lstStyle>
          <a:p>
            <a:pPr>
              <a:buFont typeface="Wingdings" panose="05000000000000000000" pitchFamily="2" charset="2"/>
              <a:buChar char="Ø"/>
            </a:pPr>
            <a:r>
              <a:rPr lang="en-US" altLang="en-US" sz="3200" u="sng" dirty="0" smtClean="0">
                <a:latin typeface="Times New Roman" panose="02020603050405020304" pitchFamily="18" charset="0"/>
                <a:cs typeface="Times New Roman" panose="02020603050405020304" pitchFamily="18" charset="0"/>
              </a:rPr>
              <a:t>Static Algorithms </a:t>
            </a:r>
            <a:r>
              <a:rPr lang="en-US" altLang="en-US" sz="3200" u="sng" dirty="0">
                <a:latin typeface="Times New Roman" panose="02020603050405020304" pitchFamily="18" charset="0"/>
                <a:cs typeface="Times New Roman" panose="02020603050405020304" pitchFamily="18" charset="0"/>
              </a:rPr>
              <a:t> (Non-Adaptive)</a:t>
            </a:r>
          </a:p>
          <a:p>
            <a:pPr>
              <a:buFont typeface="Monotype Sorts" pitchFamily="2" charset="2"/>
              <a:buAutoNum type="arabicPeriod"/>
            </a:pPr>
            <a:r>
              <a:rPr lang="en-US" altLang="en-US" sz="3200" dirty="0" smtClean="0">
                <a:latin typeface="Times New Roman" panose="02020603050405020304" pitchFamily="18" charset="0"/>
                <a:cs typeface="Times New Roman" panose="02020603050405020304" pitchFamily="18" charset="0"/>
              </a:rPr>
              <a:t>Shortest-path </a:t>
            </a:r>
            <a:r>
              <a:rPr lang="en-US" altLang="en-US" sz="3200" dirty="0">
                <a:latin typeface="Times New Roman" panose="02020603050405020304" pitchFamily="18" charset="0"/>
                <a:cs typeface="Times New Roman" panose="02020603050405020304" pitchFamily="18" charset="0"/>
              </a:rPr>
              <a:t>routing.</a:t>
            </a:r>
          </a:p>
          <a:p>
            <a:pPr>
              <a:buFont typeface="Monotype Sorts" pitchFamily="2" charset="2"/>
              <a:buAutoNum type="arabicPeriod"/>
            </a:pPr>
            <a:r>
              <a:rPr lang="en-US" altLang="en-US" sz="3200" dirty="0" smtClean="0">
                <a:latin typeface="Times New Roman" panose="02020603050405020304" pitchFamily="18" charset="0"/>
                <a:cs typeface="Times New Roman" panose="02020603050405020304" pitchFamily="18" charset="0"/>
              </a:rPr>
              <a:t>Flooding.</a:t>
            </a:r>
          </a:p>
          <a:p>
            <a:pPr>
              <a:buFont typeface="Monotype Sorts" pitchFamily="2" charset="2"/>
              <a:buAutoNum type="arabicPeriod"/>
            </a:pPr>
            <a:endParaRPr lang="en-US" altLang="en-US" sz="3200" dirty="0">
              <a:latin typeface="Times New Roman" panose="02020603050405020304" pitchFamily="18" charset="0"/>
              <a:cs typeface="Times New Roman" panose="02020603050405020304" pitchFamily="18" charset="0"/>
            </a:endParaRPr>
          </a:p>
          <a:p>
            <a:pPr>
              <a:buFont typeface="Monotype Sorts" pitchFamily="2" charset="2"/>
              <a:buAutoNum type="arabicPeriod"/>
            </a:pPr>
            <a:endParaRPr lang="en-US" altLang="en-US"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en-US" sz="3200" u="sng" dirty="0" smtClean="0">
                <a:latin typeface="Times New Roman" panose="02020603050405020304" pitchFamily="18" charset="0"/>
                <a:cs typeface="Times New Roman" panose="02020603050405020304" pitchFamily="18" charset="0"/>
              </a:rPr>
              <a:t>Dynamic </a:t>
            </a:r>
            <a:r>
              <a:rPr lang="en-US" altLang="en-US" sz="3200" u="sng" dirty="0">
                <a:latin typeface="Times New Roman" panose="02020603050405020304" pitchFamily="18" charset="0"/>
                <a:cs typeface="Times New Roman" panose="02020603050405020304" pitchFamily="18" charset="0"/>
              </a:rPr>
              <a:t>Routing (Adaptive Routing)</a:t>
            </a:r>
          </a:p>
          <a:p>
            <a:pPr marL="514350" indent="-514350">
              <a:buFont typeface="+mj-lt"/>
              <a:buAutoNum type="arabicPeriod"/>
            </a:pPr>
            <a:r>
              <a:rPr lang="en-US" altLang="en-US" sz="3200" dirty="0">
                <a:latin typeface="Times New Roman" panose="02020603050405020304" pitchFamily="18" charset="0"/>
                <a:cs typeface="Times New Roman" panose="02020603050405020304" pitchFamily="18" charset="0"/>
              </a:rPr>
              <a:t>Distance vector routing.</a:t>
            </a:r>
          </a:p>
          <a:p>
            <a:pPr marL="514350" indent="-514350">
              <a:buFont typeface="+mj-lt"/>
              <a:buAutoNum type="arabicPeriod"/>
            </a:pPr>
            <a:r>
              <a:rPr lang="en-US" altLang="en-US" sz="3200" dirty="0">
                <a:latin typeface="Times New Roman" panose="02020603050405020304" pitchFamily="18" charset="0"/>
                <a:cs typeface="Times New Roman" panose="02020603050405020304" pitchFamily="18" charset="0"/>
              </a:rPr>
              <a:t>Link state routing.</a:t>
            </a:r>
          </a:p>
          <a:p>
            <a:pPr marL="0" indent="0" algn="ctr">
              <a:buNone/>
            </a:pPr>
            <a:endParaRPr lang="en-US" altLang="en-US" sz="3200" dirty="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304800" y="76200"/>
            <a:ext cx="77724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000" b="0" i="0" u="none" strike="noStrike" kern="1200" cap="none" spc="0" normalizeH="0" baseline="0" noProof="0" dirty="0" smtClean="0">
                <a:ln>
                  <a:noFill/>
                </a:ln>
                <a:solidFill>
                  <a:schemeClr val="tx2"/>
                </a:solidFill>
                <a:effectLst/>
                <a:uLnTx/>
                <a:uFillTx/>
                <a:latin typeface="Times New Roman" panose="02020603050405020304" pitchFamily="18" charset="0"/>
                <a:ea typeface="+mj-ea"/>
                <a:cs typeface="Times New Roman" panose="02020603050405020304" pitchFamily="18" charset="0"/>
              </a:rPr>
              <a:t>2. Routing Algorithm</a:t>
            </a:r>
            <a:endParaRPr kumimoji="0" lang="en-US" altLang="en-US" sz="4000" b="0" i="0" u="none" strike="noStrike" kern="1200" cap="none" spc="0" normalizeH="0" baseline="0" noProof="0" dirty="0">
              <a:ln>
                <a:noFill/>
              </a:ln>
              <a:solidFill>
                <a:schemeClr val="tx2"/>
              </a:solidFill>
              <a:effectLst/>
              <a:uLnTx/>
              <a:uFillTx/>
              <a:latin typeface="Times New Roman" panose="02020603050405020304" pitchFamily="18" charset="0"/>
              <a:ea typeface="+mj-ea"/>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8237434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90</a:t>
            </a:fld>
            <a:endParaRPr lang="en-US"/>
          </a:p>
        </p:txBody>
      </p:sp>
      <p:sp>
        <p:nvSpPr>
          <p:cNvPr id="5" name="Rectangle 3"/>
          <p:cNvSpPr txBox="1">
            <a:spLocks noChangeArrowheads="1"/>
          </p:cNvSpPr>
          <p:nvPr/>
        </p:nvSpPr>
        <p:spPr>
          <a:xfrm>
            <a:off x="152400" y="838200"/>
            <a:ext cx="8915400" cy="3810000"/>
          </a:xfrm>
          <a:prstGeom prst="rect">
            <a:avLst/>
          </a:prstGeom>
        </p:spPr>
        <p:txBody>
          <a:bodyPr/>
          <a:lstStyle/>
          <a:p>
            <a:pPr>
              <a:lnSpc>
                <a:spcPct val="90000"/>
              </a:lnSpc>
              <a:buSzPct val="85000"/>
              <a:buFontTx/>
              <a:buNone/>
            </a:pPr>
            <a:r>
              <a:rPr lang="en-US" altLang="en-US" sz="2400" b="1" dirty="0" smtClean="0">
                <a:latin typeface="Times New Roman" pitchFamily="18" charset="0"/>
                <a:ea typeface="Tahoma" pitchFamily="34" charset="0"/>
                <a:cs typeface="Times New Roman" pitchFamily="18" charset="0"/>
              </a:rPr>
              <a:t>Problem 5. </a:t>
            </a:r>
            <a:r>
              <a:rPr lang="en-US" altLang="en-US" sz="2400" dirty="0" smtClean="0">
                <a:latin typeface="Times New Roman" pitchFamily="18" charset="0"/>
                <a:ea typeface="Tahoma" pitchFamily="34" charset="0"/>
                <a:cs typeface="Times New Roman" pitchFamily="18" charset="0"/>
              </a:rPr>
              <a:t>The Internet is going to outgrow the 32-bit addresses</a:t>
            </a:r>
          </a:p>
          <a:p>
            <a:pPr>
              <a:lnSpc>
                <a:spcPct val="90000"/>
              </a:lnSpc>
              <a:buSzPct val="85000"/>
              <a:buFontTx/>
              <a:buNone/>
            </a:pPr>
            <a:endParaRPr lang="en-US" altLang="en-US" sz="2400" dirty="0" smtClean="0">
              <a:latin typeface="Times New Roman" pitchFamily="18" charset="0"/>
              <a:ea typeface="Tahoma" pitchFamily="34" charset="0"/>
              <a:cs typeface="Times New Roman" pitchFamily="18" charset="0"/>
            </a:endParaRPr>
          </a:p>
          <a:p>
            <a:pPr lvl="1">
              <a:lnSpc>
                <a:spcPct val="90000"/>
              </a:lnSpc>
              <a:buSzPct val="85000"/>
            </a:pPr>
            <a:r>
              <a:rPr lang="en-US" altLang="en-US" sz="2400" dirty="0" smtClean="0">
                <a:latin typeface="Times New Roman" pitchFamily="18" charset="0"/>
                <a:ea typeface="Tahoma" pitchFamily="34" charset="0"/>
                <a:cs typeface="Times New Roman" pitchFamily="18" charset="0"/>
              </a:rPr>
              <a:t>Fix #3: IP Version 6</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91</a:t>
            </a:fld>
            <a:endParaRPr lang="en-US"/>
          </a:p>
        </p:txBody>
      </p:sp>
      <p:grpSp>
        <p:nvGrpSpPr>
          <p:cNvPr id="4" name="Group 2"/>
          <p:cNvGrpSpPr>
            <a:grpSpLocks/>
          </p:cNvGrpSpPr>
          <p:nvPr/>
        </p:nvGrpSpPr>
        <p:grpSpPr bwMode="auto">
          <a:xfrm>
            <a:off x="533400" y="4648200"/>
            <a:ext cx="7696200" cy="1219200"/>
            <a:chOff x="192" y="3312"/>
            <a:chExt cx="4848" cy="768"/>
          </a:xfrm>
        </p:grpSpPr>
        <p:grpSp>
          <p:nvGrpSpPr>
            <p:cNvPr id="5" name="Group 3"/>
            <p:cNvGrpSpPr>
              <a:grpSpLocks/>
            </p:cNvGrpSpPr>
            <p:nvPr/>
          </p:nvGrpSpPr>
          <p:grpSpPr bwMode="auto">
            <a:xfrm>
              <a:off x="192" y="3312"/>
              <a:ext cx="3504" cy="768"/>
              <a:chOff x="192" y="3312"/>
              <a:chExt cx="3504" cy="768"/>
            </a:xfrm>
          </p:grpSpPr>
          <p:sp>
            <p:nvSpPr>
              <p:cNvPr id="7" name="Rectangle 4"/>
              <p:cNvSpPr>
                <a:spLocks noChangeArrowheads="1"/>
              </p:cNvSpPr>
              <p:nvPr/>
            </p:nvSpPr>
            <p:spPr bwMode="auto">
              <a:xfrm>
                <a:off x="192" y="3312"/>
                <a:ext cx="2688" cy="768"/>
              </a:xfrm>
              <a:prstGeom prst="rect">
                <a:avLst/>
              </a:prstGeom>
              <a:solidFill>
                <a:srgbClr val="FFCC66"/>
              </a:solidFill>
              <a:ln w="9525">
                <a:noFill/>
                <a:miter lim="800000"/>
                <a:headEnd/>
                <a:tailEnd/>
              </a:ln>
            </p:spPr>
            <p:txBody>
              <a:bodyPr wrap="none" anchor="ctr"/>
              <a:lstStyle/>
              <a:p>
                <a:endParaRPr lang="en-US" altLang="en-US"/>
              </a:p>
            </p:txBody>
          </p:sp>
          <p:sp>
            <p:nvSpPr>
              <p:cNvPr id="8" name="AutoShape 5"/>
              <p:cNvSpPr>
                <a:spLocks noChangeArrowheads="1"/>
              </p:cNvSpPr>
              <p:nvPr/>
            </p:nvSpPr>
            <p:spPr bwMode="auto">
              <a:xfrm>
                <a:off x="2976" y="3696"/>
                <a:ext cx="720" cy="144"/>
              </a:xfrm>
              <a:prstGeom prst="rightArrow">
                <a:avLst>
                  <a:gd name="adj1" fmla="val 50000"/>
                  <a:gd name="adj2" fmla="val 125000"/>
                </a:avLst>
              </a:prstGeom>
              <a:solidFill>
                <a:srgbClr val="FF0000"/>
              </a:solidFill>
              <a:ln w="9525">
                <a:noFill/>
                <a:miter lim="800000"/>
                <a:headEnd/>
                <a:tailEnd/>
              </a:ln>
            </p:spPr>
            <p:txBody>
              <a:bodyPr wrap="none" anchor="ctr"/>
              <a:lstStyle/>
              <a:p>
                <a:pPr algn="ctr"/>
                <a:endParaRPr lang="en-US" altLang="en-US">
                  <a:solidFill>
                    <a:srgbClr val="FF0000"/>
                  </a:solidFill>
                </a:endParaRPr>
              </a:p>
            </p:txBody>
          </p:sp>
        </p:grpSp>
        <p:sp>
          <p:nvSpPr>
            <p:cNvPr id="6" name="Text Box 6"/>
            <p:cNvSpPr txBox="1">
              <a:spLocks noChangeArrowheads="1"/>
            </p:cNvSpPr>
            <p:nvPr/>
          </p:nvSpPr>
          <p:spPr bwMode="auto">
            <a:xfrm>
              <a:off x="3744" y="3600"/>
              <a:ext cx="1296" cy="288"/>
            </a:xfrm>
            <a:prstGeom prst="rect">
              <a:avLst/>
            </a:prstGeom>
            <a:noFill/>
            <a:ln w="9525">
              <a:noFill/>
              <a:miter lim="800000"/>
              <a:headEnd/>
              <a:tailEnd/>
            </a:ln>
          </p:spPr>
          <p:txBody>
            <a:bodyPr>
              <a:spAutoFit/>
            </a:bodyPr>
            <a:lstStyle/>
            <a:p>
              <a:pPr>
                <a:spcBef>
                  <a:spcPct val="50000"/>
                </a:spcBef>
              </a:pPr>
              <a:r>
                <a:rPr lang="en-US" altLang="en-US" b="1">
                  <a:solidFill>
                    <a:srgbClr val="FF0000"/>
                  </a:solidFill>
                  <a:latin typeface="Arial" pitchFamily="34" charset="0"/>
                </a:rPr>
                <a:t>Subnetting</a:t>
              </a:r>
            </a:p>
          </p:txBody>
        </p:sp>
      </p:grpSp>
      <p:sp>
        <p:nvSpPr>
          <p:cNvPr id="9" name="Rectangle 7"/>
          <p:cNvSpPr txBox="1">
            <a:spLocks noChangeArrowheads="1"/>
          </p:cNvSpPr>
          <p:nvPr/>
        </p:nvSpPr>
        <p:spPr>
          <a:xfrm>
            <a:off x="76200" y="152400"/>
            <a:ext cx="89916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000" b="0" i="0" u="none" strike="noStrike" kern="1200" cap="none" spc="0" normalizeH="0" baseline="0" noProof="0" dirty="0" err="1" smtClean="0">
                <a:ln>
                  <a:noFill/>
                </a:ln>
                <a:solidFill>
                  <a:schemeClr val="tx2"/>
                </a:solidFill>
                <a:effectLst/>
                <a:uLnTx/>
                <a:uFillTx/>
                <a:latin typeface="Times New Roman" panose="02020603050405020304" pitchFamily="18" charset="0"/>
                <a:ea typeface="ＭＳ Ｐゴシック" pitchFamily="34" charset="-128"/>
                <a:cs typeface="Times New Roman" panose="02020603050405020304" pitchFamily="18" charset="0"/>
              </a:rPr>
              <a:t>Subnetting</a:t>
            </a:r>
            <a:endParaRPr kumimoji="0" lang="en-US" altLang="en-US" sz="4000" b="0" i="0" u="none" strike="noStrike" kern="1200" cap="none" spc="0" normalizeH="0" baseline="0" noProof="0" dirty="0" smtClean="0">
              <a:ln>
                <a:noFill/>
              </a:ln>
              <a:solidFill>
                <a:schemeClr val="tx2"/>
              </a:solidFill>
              <a:effectLst/>
              <a:uLnTx/>
              <a:uFillTx/>
              <a:latin typeface="Times New Roman" panose="02020603050405020304" pitchFamily="18" charset="0"/>
              <a:ea typeface="ＭＳ Ｐゴシック" pitchFamily="34" charset="-128"/>
              <a:cs typeface="Times New Roman" panose="02020603050405020304" pitchFamily="18" charset="0"/>
            </a:endParaRPr>
          </a:p>
        </p:txBody>
      </p:sp>
      <p:sp>
        <p:nvSpPr>
          <p:cNvPr id="10" name="Rectangle 8"/>
          <p:cNvSpPr txBox="1">
            <a:spLocks noChangeArrowheads="1"/>
          </p:cNvSpPr>
          <p:nvPr/>
        </p:nvSpPr>
        <p:spPr>
          <a:xfrm>
            <a:off x="17463" y="1371600"/>
            <a:ext cx="4114800" cy="4876800"/>
          </a:xfrm>
          <a:prstGeom prst="rect">
            <a:avLst/>
          </a:prstGeom>
        </p:spPr>
        <p:txBody>
          <a:bodyPr/>
          <a:lstStyle/>
          <a:p>
            <a:pPr marL="274320" marR="0" lvl="0" indent="-274320" algn="l" defTabSz="914400" rtl="0" eaLnBrk="1" fontAlgn="auto" latinLnBrk="0" hangingPunct="1">
              <a:lnSpc>
                <a:spcPct val="90000"/>
              </a:lnSpc>
              <a:spcBef>
                <a:spcPts val="580"/>
              </a:spcBef>
              <a:spcAft>
                <a:spcPts val="0"/>
              </a:spcAft>
              <a:buClr>
                <a:schemeClr val="accent1"/>
              </a:buClr>
              <a:buSzPct val="85000"/>
              <a:buFont typeface="Wingdings 2"/>
              <a:buChar char=""/>
              <a:tabLst>
                <a:tab pos="1085850" algn="l"/>
                <a:tab pos="1428750" algn="l"/>
                <a:tab pos="2514600" algn="l"/>
                <a:tab pos="5661025" algn="l"/>
              </a:tabLst>
              <a:defRPr/>
            </a:pPr>
            <a:r>
              <a:rPr kumimoji="0" lang="en-US" altLang="en-US" sz="2600" b="1"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Problem</a:t>
            </a:r>
            <a:r>
              <a:rPr kumimoji="0" lang="en-US" altLang="en-US" sz="2600" b="0" i="0" u="none" strike="noStrike" kern="1200" cap="none" spc="0" normalizeH="0" baseline="0" noProof="0" dirty="0" smtClean="0">
                <a:ln>
                  <a:noFill/>
                </a:ln>
                <a:solidFill>
                  <a:schemeClr val="accent2"/>
                </a:solidFill>
                <a:effectLst/>
                <a:uLnTx/>
                <a:uFillTx/>
                <a:latin typeface="Times New Roman" panose="02020603050405020304" pitchFamily="18" charset="0"/>
                <a:ea typeface="ＭＳ Ｐゴシック" pitchFamily="34" charset="-128"/>
                <a:cs typeface="Times New Roman" panose="02020603050405020304" pitchFamily="18" charset="0"/>
              </a:rPr>
              <a:t>: Organizations have multiple networks which are independently managed </a:t>
            </a:r>
            <a:endParaRPr kumimoji="0" lang="en-US" altLang="en-US" sz="26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endParaRPr>
          </a:p>
          <a:p>
            <a:pPr marL="548640" marR="0" lvl="1" indent="-228600" algn="l" defTabSz="914400" rtl="0" eaLnBrk="1" fontAlgn="auto" latinLnBrk="0" hangingPunct="1">
              <a:lnSpc>
                <a:spcPct val="90000"/>
              </a:lnSpc>
              <a:spcBef>
                <a:spcPts val="370"/>
              </a:spcBef>
              <a:spcAft>
                <a:spcPts val="0"/>
              </a:spcAft>
              <a:buClr>
                <a:schemeClr val="accent2"/>
              </a:buClr>
              <a:buSzPct val="85000"/>
              <a:buFont typeface="Wingdings 2"/>
              <a:buChar char=""/>
              <a:tabLst>
                <a:tab pos="1085850" algn="l"/>
                <a:tab pos="1428750" algn="l"/>
                <a:tab pos="2514600" algn="l"/>
                <a:tab pos="5661025" algn="l"/>
              </a:tabLst>
              <a:defRPr/>
            </a:pPr>
            <a:r>
              <a:rPr kumimoji="0" lang="en-US" altLang="en-US" sz="2000" b="1"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Solution 1:</a:t>
            </a:r>
            <a:r>
              <a:rPr kumimoji="0" lang="en-US" alt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 Allocate an </a:t>
            </a:r>
            <a:r>
              <a:rPr kumimoji="0" lang="en-US" altLang="en-US" sz="2000" b="0" i="0" u="none" strike="noStrike" kern="1200" cap="none" spc="0" normalizeH="0" baseline="0" noProof="0" dirty="0" smtClean="0">
                <a:ln>
                  <a:noFill/>
                </a:ln>
                <a:solidFill>
                  <a:srgbClr val="FF0000"/>
                </a:solidFill>
                <a:effectLst/>
                <a:uLnTx/>
                <a:uFillTx/>
                <a:latin typeface="Times New Roman" panose="02020603050405020304" pitchFamily="18" charset="0"/>
                <a:ea typeface="ＭＳ Ｐゴシック" pitchFamily="34" charset="-128"/>
                <a:cs typeface="Times New Roman" panose="02020603050405020304" pitchFamily="18" charset="0"/>
              </a:rPr>
              <a:t>address for each </a:t>
            </a:r>
            <a:r>
              <a:rPr kumimoji="0" lang="en-US" alt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network</a:t>
            </a:r>
          </a:p>
          <a:p>
            <a:pPr marL="1143000" marR="0" lvl="2" indent="-228600" algn="l" defTabSz="914400" rtl="0" eaLnBrk="1" fontAlgn="auto" latinLnBrk="0" hangingPunct="1">
              <a:lnSpc>
                <a:spcPct val="90000"/>
              </a:lnSpc>
              <a:spcBef>
                <a:spcPts val="370"/>
              </a:spcBef>
              <a:spcAft>
                <a:spcPts val="0"/>
              </a:spcAft>
              <a:buClr>
                <a:schemeClr val="accent1">
                  <a:tint val="60000"/>
                </a:schemeClr>
              </a:buClr>
              <a:buSzPct val="85000"/>
              <a:buFont typeface="Wingdings 2"/>
              <a:buChar char=""/>
              <a:tabLst>
                <a:tab pos="1085850" algn="l"/>
                <a:tab pos="1428750" algn="l"/>
                <a:tab pos="2514600" algn="l"/>
                <a:tab pos="5661025" algn="l"/>
              </a:tabLst>
              <a:defRPr/>
            </a:pPr>
            <a:r>
              <a:rPr kumimoji="0" lang="en-US" alt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Difficult to manage</a:t>
            </a:r>
          </a:p>
          <a:p>
            <a:pPr marL="1143000" marR="0" lvl="2" indent="-228600" algn="l" defTabSz="914400" rtl="0" eaLnBrk="1" fontAlgn="auto" latinLnBrk="0" hangingPunct="1">
              <a:lnSpc>
                <a:spcPct val="90000"/>
              </a:lnSpc>
              <a:spcBef>
                <a:spcPts val="370"/>
              </a:spcBef>
              <a:spcAft>
                <a:spcPts val="0"/>
              </a:spcAft>
              <a:buClr>
                <a:schemeClr val="accent1">
                  <a:tint val="60000"/>
                </a:schemeClr>
              </a:buClr>
              <a:buSzPct val="85000"/>
              <a:buFont typeface="Wingdings 2"/>
              <a:buChar char=""/>
              <a:tabLst>
                <a:tab pos="1085850" algn="l"/>
                <a:tab pos="1428750" algn="l"/>
                <a:tab pos="2514600" algn="l"/>
                <a:tab pos="5661025" algn="l"/>
              </a:tabLst>
              <a:defRPr/>
            </a:pPr>
            <a:r>
              <a:rPr kumimoji="0" lang="en-US" alt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From the outside of the organization, each network must be addressable </a:t>
            </a:r>
            <a:r>
              <a:rPr kumimoji="0" lang="en-US" altLang="en-US" sz="2000" b="0" i="0" u="none" strike="noStrike" kern="1200" cap="none" spc="0" normalizeH="0" baseline="0" noProof="0" dirty="0" err="1"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ie</a:t>
            </a:r>
            <a:r>
              <a:rPr kumimoji="0" lang="en-US" alt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 have an identifiable address.</a:t>
            </a:r>
          </a:p>
          <a:p>
            <a:pPr marL="548640" marR="0" lvl="1" indent="-228600" algn="l" defTabSz="914400" rtl="0" eaLnBrk="1" fontAlgn="auto" latinLnBrk="0" hangingPunct="1">
              <a:lnSpc>
                <a:spcPct val="90000"/>
              </a:lnSpc>
              <a:spcBef>
                <a:spcPts val="370"/>
              </a:spcBef>
              <a:spcAft>
                <a:spcPts val="0"/>
              </a:spcAft>
              <a:buClr>
                <a:schemeClr val="accent2"/>
              </a:buClr>
              <a:buSzPct val="85000"/>
              <a:buFont typeface="Wingdings 2"/>
              <a:buChar char=""/>
              <a:tabLst>
                <a:tab pos="1085850" algn="l"/>
                <a:tab pos="1428750" algn="l"/>
                <a:tab pos="2514600" algn="l"/>
                <a:tab pos="5661025" algn="l"/>
              </a:tabLst>
              <a:defRPr/>
            </a:pPr>
            <a:r>
              <a:rPr kumimoji="0" lang="en-US" altLang="en-US" sz="2000" b="1"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Solution 2:</a:t>
            </a:r>
            <a:r>
              <a:rPr kumimoji="0" lang="en-US" alt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 </a:t>
            </a:r>
            <a:r>
              <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ＭＳ Ｐゴシック" pitchFamily="34" charset="-128"/>
                <a:cs typeface="Times New Roman" panose="02020603050405020304" pitchFamily="18" charset="0"/>
              </a:rPr>
              <a:t>Add another level of hierarchy to the IP addressing structure</a:t>
            </a:r>
          </a:p>
        </p:txBody>
      </p:sp>
      <p:sp>
        <p:nvSpPr>
          <p:cNvPr id="11" name="Oval 9"/>
          <p:cNvSpPr>
            <a:spLocks noChangeArrowheads="1"/>
          </p:cNvSpPr>
          <p:nvPr/>
        </p:nvSpPr>
        <p:spPr bwMode="auto">
          <a:xfrm>
            <a:off x="4343400" y="1371600"/>
            <a:ext cx="4572000" cy="3124200"/>
          </a:xfrm>
          <a:prstGeom prst="ellipse">
            <a:avLst/>
          </a:prstGeom>
          <a:solidFill>
            <a:schemeClr val="hlink"/>
          </a:solidFill>
          <a:ln w="9525">
            <a:solidFill>
              <a:schemeClr val="tx1"/>
            </a:solidFill>
            <a:round/>
            <a:headEnd/>
            <a:tailEnd/>
          </a:ln>
          <a:effectLst>
            <a:outerShdw blurRad="63500" dist="107763" dir="2700000" algn="ctr" rotWithShape="0">
              <a:schemeClr val="bg2">
                <a:alpha val="74997"/>
              </a:schemeClr>
            </a:outerShdw>
          </a:effectLst>
        </p:spPr>
        <p:txBody>
          <a:bodyPr wrap="none" rIns="0" anchorCtr="1"/>
          <a:lstStyle/>
          <a:p>
            <a:pPr algn="r">
              <a:defRPr/>
            </a:pPr>
            <a:r>
              <a:rPr lang="en-US">
                <a:latin typeface="Arial" charset="0"/>
                <a:ea typeface="ＭＳ Ｐゴシック" charset="0"/>
                <a:cs typeface="ＭＳ Ｐゴシック" charset="0"/>
              </a:rPr>
              <a:t>University Network</a:t>
            </a:r>
          </a:p>
        </p:txBody>
      </p:sp>
      <p:sp>
        <p:nvSpPr>
          <p:cNvPr id="12" name="Oval 10"/>
          <p:cNvSpPr>
            <a:spLocks noChangeArrowheads="1"/>
          </p:cNvSpPr>
          <p:nvPr/>
        </p:nvSpPr>
        <p:spPr bwMode="auto">
          <a:xfrm>
            <a:off x="6705600" y="2362200"/>
            <a:ext cx="1905000" cy="990600"/>
          </a:xfrm>
          <a:prstGeom prst="ellipse">
            <a:avLst/>
          </a:prstGeom>
          <a:gradFill rotWithShape="0">
            <a:gsLst>
              <a:gs pos="0">
                <a:schemeClr val="hlink"/>
              </a:gs>
              <a:gs pos="100000">
                <a:srgbClr val="FFCC66"/>
              </a:gs>
            </a:gsLst>
            <a:lin ang="0" scaled="1"/>
          </a:gradFill>
          <a:ln w="9525">
            <a:solidFill>
              <a:schemeClr val="tx1"/>
            </a:solidFill>
            <a:round/>
            <a:headEnd/>
            <a:tailEnd/>
          </a:ln>
        </p:spPr>
        <p:txBody>
          <a:bodyPr wrap="none" anchor="ctr"/>
          <a:lstStyle/>
          <a:p>
            <a:pPr algn="ctr"/>
            <a:r>
              <a:rPr lang="en-US" altLang="en-US" sz="2000">
                <a:latin typeface="Arial" pitchFamily="34" charset="0"/>
              </a:rPr>
              <a:t>Medical </a:t>
            </a:r>
          </a:p>
          <a:p>
            <a:pPr algn="ctr"/>
            <a:r>
              <a:rPr lang="en-US" altLang="en-US" sz="2000">
                <a:latin typeface="Arial" pitchFamily="34" charset="0"/>
              </a:rPr>
              <a:t>School</a:t>
            </a:r>
          </a:p>
        </p:txBody>
      </p:sp>
      <p:sp>
        <p:nvSpPr>
          <p:cNvPr id="13" name="Oval 11"/>
          <p:cNvSpPr>
            <a:spLocks noChangeArrowheads="1"/>
          </p:cNvSpPr>
          <p:nvPr/>
        </p:nvSpPr>
        <p:spPr bwMode="auto">
          <a:xfrm>
            <a:off x="5791200" y="3276600"/>
            <a:ext cx="1905000" cy="990600"/>
          </a:xfrm>
          <a:prstGeom prst="ellipse">
            <a:avLst/>
          </a:prstGeom>
          <a:gradFill rotWithShape="0">
            <a:gsLst>
              <a:gs pos="0">
                <a:schemeClr val="hlink"/>
              </a:gs>
              <a:gs pos="100000">
                <a:srgbClr val="FFCC66"/>
              </a:gs>
            </a:gsLst>
            <a:lin ang="0" scaled="1"/>
          </a:gradFill>
          <a:ln w="9525">
            <a:solidFill>
              <a:schemeClr val="tx1"/>
            </a:solidFill>
            <a:round/>
            <a:headEnd/>
            <a:tailEnd/>
          </a:ln>
        </p:spPr>
        <p:txBody>
          <a:bodyPr wrap="none" anchor="ctr"/>
          <a:lstStyle/>
          <a:p>
            <a:pPr algn="ctr"/>
            <a:r>
              <a:rPr lang="en-US" altLang="en-US" sz="2000">
                <a:latin typeface="Arial" pitchFamily="34" charset="0"/>
              </a:rPr>
              <a:t>Library</a:t>
            </a:r>
          </a:p>
        </p:txBody>
      </p:sp>
      <p:sp>
        <p:nvSpPr>
          <p:cNvPr id="14" name="Oval 12"/>
          <p:cNvSpPr>
            <a:spLocks noChangeArrowheads="1"/>
          </p:cNvSpPr>
          <p:nvPr/>
        </p:nvSpPr>
        <p:spPr bwMode="auto">
          <a:xfrm>
            <a:off x="4495800" y="2286000"/>
            <a:ext cx="1905000" cy="990600"/>
          </a:xfrm>
          <a:prstGeom prst="ellipse">
            <a:avLst/>
          </a:prstGeom>
          <a:gradFill rotWithShape="0">
            <a:gsLst>
              <a:gs pos="0">
                <a:schemeClr val="hlink"/>
              </a:gs>
              <a:gs pos="100000">
                <a:srgbClr val="FFCC66"/>
              </a:gs>
            </a:gsLst>
            <a:lin ang="0" scaled="1"/>
          </a:gradFill>
          <a:ln w="9525">
            <a:solidFill>
              <a:schemeClr val="tx1"/>
            </a:solidFill>
            <a:round/>
            <a:headEnd/>
            <a:tailEnd/>
          </a:ln>
        </p:spPr>
        <p:txBody>
          <a:bodyPr wrap="none" anchor="ctr"/>
          <a:lstStyle/>
          <a:p>
            <a:pPr algn="ctr"/>
            <a:r>
              <a:rPr lang="en-US" altLang="en-US" sz="2000">
                <a:latin typeface="Arial" pitchFamily="34" charset="0"/>
              </a:rPr>
              <a:t>Engineering</a:t>
            </a:r>
          </a:p>
          <a:p>
            <a:pPr algn="ctr"/>
            <a:r>
              <a:rPr lang="en-US" altLang="en-US" sz="2000">
                <a:latin typeface="Arial" pitchFamily="34" charset="0"/>
              </a:rPr>
              <a:t>School</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92</a:t>
            </a:fld>
            <a:endParaRPr lang="en-US"/>
          </a:p>
        </p:txBody>
      </p:sp>
      <p:sp>
        <p:nvSpPr>
          <p:cNvPr id="5" name="Rectangle 3"/>
          <p:cNvSpPr txBox="1">
            <a:spLocks noChangeArrowheads="1"/>
          </p:cNvSpPr>
          <p:nvPr/>
        </p:nvSpPr>
        <p:spPr>
          <a:xfrm>
            <a:off x="152400" y="1143000"/>
            <a:ext cx="8915400" cy="5257800"/>
          </a:xfrm>
          <a:prstGeom prst="rect">
            <a:avLst/>
          </a:prstGeom>
        </p:spPr>
        <p:txBody>
          <a:bodyPr/>
          <a:lstStyle/>
          <a:p>
            <a:pPr marL="274320" marR="0" lvl="0" indent="-274320" algn="l" defTabSz="914400" rtl="0" eaLnBrk="1" fontAlgn="auto" latinLnBrk="0" hangingPunct="1">
              <a:lnSpc>
                <a:spcPct val="90000"/>
              </a:lnSpc>
              <a:spcBef>
                <a:spcPts val="580"/>
              </a:spcBef>
              <a:spcAft>
                <a:spcPts val="0"/>
              </a:spcAft>
              <a:buClr>
                <a:schemeClr val="accent1"/>
              </a:buClr>
              <a:buSzPct val="85000"/>
              <a:buFont typeface="Wingdings 2"/>
              <a:buChar char=""/>
              <a:tabLst>
                <a:tab pos="2057400" algn="l"/>
                <a:tab pos="2286000" algn="l"/>
                <a:tab pos="5661025" algn="l"/>
              </a:tabLst>
              <a:defRPr/>
            </a:pPr>
            <a:r>
              <a:rPr kumimoji="0" lang="en-US" altLang="en-US" sz="2600" b="0" i="0" u="none" strike="noStrike" kern="1200" cap="none" spc="0" normalizeH="0" baseline="0" noProof="0" dirty="0" smtClean="0">
                <a:ln>
                  <a:noFill/>
                </a:ln>
                <a:solidFill>
                  <a:schemeClr val="tx1"/>
                </a:solidFill>
                <a:effectLst/>
                <a:uLnTx/>
                <a:uFillTx/>
                <a:latin typeface="Times New Roman" pitchFamily="18" charset="0"/>
                <a:ea typeface="ＭＳ Ｐゴシック" pitchFamily="34" charset="-128"/>
                <a:cs typeface="Times New Roman" pitchFamily="18" charset="0"/>
              </a:rPr>
              <a:t>Split the host number portion of an IP address into a 	</a:t>
            </a:r>
            <a:r>
              <a:rPr kumimoji="0" lang="en-US" altLang="en-US" sz="2600" b="1" i="0" u="none" strike="noStrike" kern="1200" cap="none" spc="0" normalizeH="0" baseline="0" noProof="0" dirty="0" smtClean="0">
                <a:ln>
                  <a:noFill/>
                </a:ln>
                <a:solidFill>
                  <a:schemeClr val="accent2"/>
                </a:solidFill>
                <a:effectLst/>
                <a:uLnTx/>
                <a:uFillTx/>
                <a:latin typeface="Times New Roman" pitchFamily="18" charset="0"/>
                <a:ea typeface="ＭＳ Ｐゴシック" pitchFamily="34" charset="-128"/>
                <a:cs typeface="Times New Roman" pitchFamily="18" charset="0"/>
              </a:rPr>
              <a:t>subnet number</a:t>
            </a:r>
            <a:r>
              <a:rPr kumimoji="0" lang="en-US" altLang="en-US" sz="2600" b="0" i="0" u="none" strike="noStrike" kern="1200" cap="none" spc="0" normalizeH="0" baseline="0" noProof="0" dirty="0" smtClean="0">
                <a:ln>
                  <a:noFill/>
                </a:ln>
                <a:solidFill>
                  <a:schemeClr val="tx1"/>
                </a:solidFill>
                <a:effectLst/>
                <a:uLnTx/>
                <a:uFillTx/>
                <a:latin typeface="Times New Roman" pitchFamily="18" charset="0"/>
                <a:ea typeface="ＭＳ Ｐゴシック" pitchFamily="34" charset="-128"/>
                <a:cs typeface="Times New Roman" pitchFamily="18" charset="0"/>
              </a:rPr>
              <a:t> and a (smaller) </a:t>
            </a:r>
            <a:r>
              <a:rPr kumimoji="0" lang="en-US" altLang="en-US" sz="2600" b="1" i="0" u="none" strike="noStrike" kern="1200" cap="none" spc="0" normalizeH="0" baseline="0" noProof="0" dirty="0" smtClean="0">
                <a:ln>
                  <a:noFill/>
                </a:ln>
                <a:solidFill>
                  <a:schemeClr val="accent2"/>
                </a:solidFill>
                <a:effectLst/>
                <a:uLnTx/>
                <a:uFillTx/>
                <a:latin typeface="Times New Roman" pitchFamily="18" charset="0"/>
                <a:ea typeface="ＭＳ Ｐゴシック" pitchFamily="34" charset="-128"/>
                <a:cs typeface="Times New Roman" pitchFamily="18" charset="0"/>
              </a:rPr>
              <a:t>host number</a:t>
            </a:r>
            <a:r>
              <a:rPr kumimoji="0" lang="en-US" altLang="en-US" sz="2600" b="0" i="0" u="none" strike="noStrike" kern="1200" cap="none" spc="0" normalizeH="0" baseline="0" noProof="0" dirty="0" smtClean="0">
                <a:ln>
                  <a:noFill/>
                </a:ln>
                <a:solidFill>
                  <a:schemeClr val="accent2"/>
                </a:solidFill>
                <a:effectLst/>
                <a:uLnTx/>
                <a:uFillTx/>
                <a:latin typeface="Times New Roman" pitchFamily="18" charset="0"/>
                <a:ea typeface="ＭＳ Ｐゴシック" pitchFamily="34" charset="-128"/>
                <a:cs typeface="Times New Roman" pitchFamily="18" charset="0"/>
              </a:rPr>
              <a:t>.</a:t>
            </a:r>
            <a:r>
              <a:rPr kumimoji="0" lang="en-US" altLang="en-US" sz="2600" b="0" i="0" u="none" strike="noStrike" kern="1200" cap="none" spc="0" normalizeH="0" baseline="0" noProof="0" dirty="0" smtClean="0">
                <a:ln>
                  <a:noFill/>
                </a:ln>
                <a:solidFill>
                  <a:schemeClr val="tx1"/>
                </a:solidFill>
                <a:effectLst/>
                <a:uLnTx/>
                <a:uFillTx/>
                <a:latin typeface="Times New Roman" pitchFamily="18" charset="0"/>
                <a:ea typeface="ＭＳ Ｐゴシック" pitchFamily="34" charset="-128"/>
                <a:cs typeface="Times New Roman" pitchFamily="18" charset="0"/>
              </a:rPr>
              <a:t> </a:t>
            </a:r>
          </a:p>
          <a:p>
            <a:pPr marL="274320" marR="0" lvl="0" indent="-274320" algn="l" defTabSz="914400" rtl="0" eaLnBrk="1" fontAlgn="auto" latinLnBrk="0" hangingPunct="1">
              <a:lnSpc>
                <a:spcPct val="90000"/>
              </a:lnSpc>
              <a:spcBef>
                <a:spcPts val="580"/>
              </a:spcBef>
              <a:spcAft>
                <a:spcPts val="0"/>
              </a:spcAft>
              <a:buClr>
                <a:schemeClr val="accent1"/>
              </a:buClr>
              <a:buSzPct val="85000"/>
              <a:buFont typeface="Wingdings 2"/>
              <a:buChar char=""/>
              <a:tabLst>
                <a:tab pos="2057400" algn="l"/>
                <a:tab pos="2286000" algn="l"/>
                <a:tab pos="5661025" algn="l"/>
              </a:tabLst>
              <a:defRPr/>
            </a:pPr>
            <a:r>
              <a:rPr kumimoji="0" lang="en-US" altLang="en-US" sz="2600" b="0" i="0" u="none" strike="noStrike" kern="1200" cap="none" spc="0" normalizeH="0" baseline="0" noProof="0" dirty="0" smtClean="0">
                <a:ln>
                  <a:noFill/>
                </a:ln>
                <a:solidFill>
                  <a:schemeClr val="tx1"/>
                </a:solidFill>
                <a:effectLst/>
                <a:uLnTx/>
                <a:uFillTx/>
                <a:latin typeface="Times New Roman" pitchFamily="18" charset="0"/>
                <a:ea typeface="ＭＳ Ｐゴシック" pitchFamily="34" charset="-128"/>
                <a:cs typeface="Times New Roman" pitchFamily="18" charset="0"/>
              </a:rPr>
              <a:t>Result is a 3-layer hierarchy</a:t>
            </a:r>
          </a:p>
          <a:p>
            <a:pPr marL="548640" marR="0" lvl="1" indent="-228600" algn="l" defTabSz="914400" rtl="0" eaLnBrk="1" fontAlgn="auto" latinLnBrk="0" hangingPunct="1">
              <a:lnSpc>
                <a:spcPct val="90000"/>
              </a:lnSpc>
              <a:spcBef>
                <a:spcPts val="370"/>
              </a:spcBef>
              <a:spcAft>
                <a:spcPts val="0"/>
              </a:spcAft>
              <a:buClr>
                <a:schemeClr val="accent2"/>
              </a:buClr>
              <a:buSzPct val="85000"/>
              <a:buFont typeface="Wingdings 2"/>
              <a:buChar char=""/>
              <a:tabLst>
                <a:tab pos="2057400" algn="l"/>
                <a:tab pos="2286000" algn="l"/>
                <a:tab pos="5661025" algn="l"/>
              </a:tabLst>
              <a:defRPr/>
            </a:pPr>
            <a:endParaRPr kumimoji="0" lang="en-US" altLang="en-US" sz="2400" b="0" i="0" u="none" strike="noStrike" kern="1200" cap="none" spc="0" normalizeH="0" baseline="0" noProof="0" dirty="0" smtClean="0">
              <a:ln>
                <a:noFill/>
              </a:ln>
              <a:solidFill>
                <a:schemeClr val="tx1"/>
              </a:solidFill>
              <a:effectLst/>
              <a:uLnTx/>
              <a:uFillTx/>
              <a:latin typeface="Times New Roman" pitchFamily="18" charset="0"/>
              <a:ea typeface="ＭＳ Ｐゴシック" pitchFamily="34" charset="-128"/>
              <a:cs typeface="Times New Roman" pitchFamily="18" charset="0"/>
            </a:endParaRPr>
          </a:p>
          <a:p>
            <a:pPr marL="548640" marR="0" lvl="1" indent="-228600" algn="l" defTabSz="914400" rtl="0" eaLnBrk="1" fontAlgn="auto" latinLnBrk="0" hangingPunct="1">
              <a:lnSpc>
                <a:spcPct val="90000"/>
              </a:lnSpc>
              <a:spcBef>
                <a:spcPts val="370"/>
              </a:spcBef>
              <a:spcAft>
                <a:spcPts val="0"/>
              </a:spcAft>
              <a:buClr>
                <a:schemeClr val="accent2"/>
              </a:buClr>
              <a:buSzPct val="85000"/>
              <a:buFont typeface="Wingdings 2"/>
              <a:buChar char=""/>
              <a:tabLst>
                <a:tab pos="2057400" algn="l"/>
                <a:tab pos="2286000" algn="l"/>
                <a:tab pos="5661025" algn="l"/>
              </a:tabLst>
              <a:defRPr/>
            </a:pPr>
            <a:endParaRPr kumimoji="0" lang="en-US" altLang="en-US" sz="2400" b="0" i="0" u="none" strike="noStrike" kern="1200" cap="none" spc="0" normalizeH="0" baseline="0" noProof="0" dirty="0" smtClean="0">
              <a:ln>
                <a:noFill/>
              </a:ln>
              <a:solidFill>
                <a:schemeClr val="tx1"/>
              </a:solidFill>
              <a:effectLst/>
              <a:uLnTx/>
              <a:uFillTx/>
              <a:latin typeface="Times New Roman" pitchFamily="18" charset="0"/>
              <a:ea typeface="ＭＳ Ｐゴシック" pitchFamily="34" charset="-128"/>
              <a:cs typeface="Times New Roman" pitchFamily="18" charset="0"/>
            </a:endParaRPr>
          </a:p>
          <a:p>
            <a:pPr marL="274320" marR="0" lvl="0" indent="-274320" algn="l" defTabSz="914400" rtl="0" eaLnBrk="1" fontAlgn="auto" latinLnBrk="0" hangingPunct="1">
              <a:lnSpc>
                <a:spcPct val="90000"/>
              </a:lnSpc>
              <a:spcBef>
                <a:spcPts val="580"/>
              </a:spcBef>
              <a:spcAft>
                <a:spcPts val="0"/>
              </a:spcAft>
              <a:buClr>
                <a:schemeClr val="accent1"/>
              </a:buClr>
              <a:buSzPct val="85000"/>
              <a:buFont typeface="Wingdings 2"/>
              <a:buChar char=""/>
              <a:tabLst>
                <a:tab pos="2057400" algn="l"/>
                <a:tab pos="2286000" algn="l"/>
                <a:tab pos="5661025" algn="l"/>
              </a:tabLst>
              <a:defRPr/>
            </a:pPr>
            <a:endParaRPr kumimoji="0" lang="en-US" altLang="en-US" sz="2600" b="0" i="0" u="none" strike="noStrike" kern="1200" cap="none" spc="0" normalizeH="0" baseline="0" noProof="0" dirty="0" smtClean="0">
              <a:ln>
                <a:noFill/>
              </a:ln>
              <a:solidFill>
                <a:srgbClr val="FF0000"/>
              </a:solidFill>
              <a:effectLst/>
              <a:uLnTx/>
              <a:uFillTx/>
              <a:latin typeface="Times New Roman" pitchFamily="18" charset="0"/>
              <a:ea typeface="ＭＳ Ｐゴシック" pitchFamily="34" charset="-128"/>
              <a:cs typeface="Times New Roman" pitchFamily="18" charset="0"/>
            </a:endParaRPr>
          </a:p>
          <a:p>
            <a:pPr marL="274320" marR="0" lvl="0" indent="-274320" algn="l" defTabSz="914400" rtl="0" eaLnBrk="1" fontAlgn="auto" latinLnBrk="0" hangingPunct="1">
              <a:lnSpc>
                <a:spcPct val="90000"/>
              </a:lnSpc>
              <a:spcBef>
                <a:spcPts val="580"/>
              </a:spcBef>
              <a:spcAft>
                <a:spcPts val="0"/>
              </a:spcAft>
              <a:buClr>
                <a:schemeClr val="accent1"/>
              </a:buClr>
              <a:buSzPct val="85000"/>
              <a:buFont typeface="Wingdings 2"/>
              <a:buChar char=""/>
              <a:tabLst>
                <a:tab pos="2057400" algn="l"/>
                <a:tab pos="2286000" algn="l"/>
                <a:tab pos="5661025" algn="l"/>
              </a:tabLst>
              <a:defRPr/>
            </a:pPr>
            <a:endParaRPr kumimoji="0" lang="en-US" altLang="en-US" sz="2600" b="0" i="0" u="none" strike="noStrike" kern="1200" cap="none" spc="0" normalizeH="0" baseline="0" noProof="0" dirty="0" smtClean="0">
              <a:ln>
                <a:noFill/>
              </a:ln>
              <a:solidFill>
                <a:srgbClr val="FF0000"/>
              </a:solidFill>
              <a:effectLst/>
              <a:uLnTx/>
              <a:uFillTx/>
              <a:latin typeface="Times New Roman" pitchFamily="18" charset="0"/>
              <a:ea typeface="ＭＳ Ｐゴシック" pitchFamily="34" charset="-128"/>
              <a:cs typeface="Times New Roman" pitchFamily="18" charset="0"/>
            </a:endParaRPr>
          </a:p>
          <a:p>
            <a:pPr marL="274320" marR="0" lvl="0" indent="-274320" algn="l" defTabSz="914400" rtl="0" eaLnBrk="1" fontAlgn="auto" latinLnBrk="0" hangingPunct="1">
              <a:lnSpc>
                <a:spcPct val="90000"/>
              </a:lnSpc>
              <a:spcBef>
                <a:spcPts val="580"/>
              </a:spcBef>
              <a:spcAft>
                <a:spcPts val="0"/>
              </a:spcAft>
              <a:buClr>
                <a:schemeClr val="accent1"/>
              </a:buClr>
              <a:buSzPct val="85000"/>
              <a:buFont typeface="Wingdings 2"/>
              <a:buChar char=""/>
              <a:tabLst>
                <a:tab pos="2057400" algn="l"/>
                <a:tab pos="2286000" algn="l"/>
                <a:tab pos="5661025" algn="l"/>
              </a:tabLst>
              <a:defRPr/>
            </a:pPr>
            <a:endParaRPr kumimoji="0" lang="en-US" altLang="en-US" sz="2600" b="0" i="0" u="none" strike="noStrike" kern="1200" cap="none" spc="0" normalizeH="0" baseline="0" noProof="0" dirty="0" smtClean="0">
              <a:ln>
                <a:noFill/>
              </a:ln>
              <a:solidFill>
                <a:srgbClr val="FF0000"/>
              </a:solidFill>
              <a:effectLst/>
              <a:uLnTx/>
              <a:uFillTx/>
              <a:latin typeface="Times New Roman" pitchFamily="18" charset="0"/>
              <a:ea typeface="ＭＳ Ｐゴシック" pitchFamily="34" charset="-128"/>
              <a:cs typeface="Times New Roman" pitchFamily="18" charset="0"/>
            </a:endParaRPr>
          </a:p>
          <a:p>
            <a:pPr marL="274320" marR="0" lvl="0" indent="-274320" algn="l" defTabSz="914400" rtl="0" eaLnBrk="1" fontAlgn="auto" latinLnBrk="0" hangingPunct="1">
              <a:lnSpc>
                <a:spcPct val="90000"/>
              </a:lnSpc>
              <a:spcBef>
                <a:spcPts val="580"/>
              </a:spcBef>
              <a:spcAft>
                <a:spcPts val="0"/>
              </a:spcAft>
              <a:buClr>
                <a:schemeClr val="accent1"/>
              </a:buClr>
              <a:buSzPct val="85000"/>
              <a:buFont typeface="Wingdings 2"/>
              <a:buChar char=""/>
              <a:tabLst>
                <a:tab pos="2057400" algn="l"/>
                <a:tab pos="2286000" algn="l"/>
                <a:tab pos="5661025" algn="l"/>
              </a:tabLst>
              <a:defRPr/>
            </a:pPr>
            <a:r>
              <a:rPr kumimoji="0" lang="en-US" altLang="en-US" sz="2600" b="0" i="0" u="none" strike="noStrike" kern="1200" cap="none" spc="0" normalizeH="0" baseline="0" noProof="0" dirty="0" smtClean="0">
                <a:ln>
                  <a:noFill/>
                </a:ln>
                <a:solidFill>
                  <a:srgbClr val="FF0000"/>
                </a:solidFill>
                <a:effectLst/>
                <a:uLnTx/>
                <a:uFillTx/>
                <a:latin typeface="Times New Roman" pitchFamily="18" charset="0"/>
                <a:ea typeface="ＭＳ Ｐゴシック" pitchFamily="34" charset="-128"/>
                <a:cs typeface="Times New Roman" pitchFamily="18" charset="0"/>
              </a:rPr>
              <a:t>Then: 	</a:t>
            </a:r>
            <a:endParaRPr kumimoji="0" lang="en-US" altLang="en-US" sz="2600" b="0" i="0" u="none" strike="noStrike" kern="1200" cap="none" spc="0" normalizeH="0" baseline="0" noProof="0" dirty="0" smtClean="0">
              <a:ln>
                <a:noFill/>
              </a:ln>
              <a:solidFill>
                <a:schemeClr val="tx1"/>
              </a:solidFill>
              <a:effectLst/>
              <a:uLnTx/>
              <a:uFillTx/>
              <a:latin typeface="Times New Roman" pitchFamily="18" charset="0"/>
              <a:ea typeface="ＭＳ Ｐゴシック" pitchFamily="34" charset="-128"/>
              <a:cs typeface="Times New Roman" pitchFamily="18" charset="0"/>
            </a:endParaRPr>
          </a:p>
          <a:p>
            <a:pPr marL="1143000" marR="0" lvl="2" indent="-228600" algn="l" defTabSz="914400" rtl="0" eaLnBrk="1" fontAlgn="auto" latinLnBrk="0" hangingPunct="1">
              <a:lnSpc>
                <a:spcPct val="90000"/>
              </a:lnSpc>
              <a:spcBef>
                <a:spcPts val="370"/>
              </a:spcBef>
              <a:spcAft>
                <a:spcPts val="0"/>
              </a:spcAft>
              <a:buClr>
                <a:schemeClr val="accent1">
                  <a:tint val="60000"/>
                </a:schemeClr>
              </a:buClr>
              <a:buSzPct val="85000"/>
              <a:buFont typeface="Wingdings 2"/>
              <a:buChar char=""/>
              <a:tabLst>
                <a:tab pos="2057400" algn="l"/>
                <a:tab pos="2286000" algn="l"/>
                <a:tab pos="5661025" algn="l"/>
              </a:tabLst>
              <a:defRPr/>
            </a:pPr>
            <a:r>
              <a:rPr kumimoji="0" lang="en-US" altLang="en-US" sz="2000" b="0" i="0" u="none" strike="noStrike" kern="1200" cap="none" spc="0" normalizeH="0" baseline="0" noProof="0" dirty="0" smtClean="0">
                <a:ln>
                  <a:noFill/>
                </a:ln>
                <a:solidFill>
                  <a:schemeClr val="tx1"/>
                </a:solidFill>
                <a:effectLst/>
                <a:uLnTx/>
                <a:uFillTx/>
                <a:latin typeface="Times New Roman" pitchFamily="18" charset="0"/>
                <a:ea typeface="ＭＳ Ｐゴシック" pitchFamily="34" charset="-128"/>
                <a:cs typeface="Times New Roman" pitchFamily="18" charset="0"/>
              </a:rPr>
              <a:t>Subnets can be freely assigned within the organization</a:t>
            </a:r>
          </a:p>
          <a:p>
            <a:pPr marL="1143000" marR="0" lvl="2" indent="-228600" algn="l" defTabSz="914400" rtl="0" eaLnBrk="1" fontAlgn="auto" latinLnBrk="0" hangingPunct="1">
              <a:lnSpc>
                <a:spcPct val="90000"/>
              </a:lnSpc>
              <a:spcBef>
                <a:spcPts val="370"/>
              </a:spcBef>
              <a:spcAft>
                <a:spcPts val="0"/>
              </a:spcAft>
              <a:buClr>
                <a:schemeClr val="accent1">
                  <a:tint val="60000"/>
                </a:schemeClr>
              </a:buClr>
              <a:buSzPct val="85000"/>
              <a:buFont typeface="Wingdings 2"/>
              <a:buChar char=""/>
              <a:tabLst>
                <a:tab pos="2057400" algn="l"/>
                <a:tab pos="2286000" algn="l"/>
                <a:tab pos="5661025" algn="l"/>
              </a:tabLst>
              <a:defRPr/>
            </a:pPr>
            <a:r>
              <a:rPr kumimoji="0" lang="en-US" altLang="en-US" sz="2000" b="0" i="0" u="none" strike="noStrike" kern="1200" cap="none" spc="0" normalizeH="0" baseline="0" noProof="0" dirty="0" smtClean="0">
                <a:ln>
                  <a:noFill/>
                </a:ln>
                <a:solidFill>
                  <a:schemeClr val="tx1"/>
                </a:solidFill>
                <a:effectLst/>
                <a:uLnTx/>
                <a:uFillTx/>
                <a:latin typeface="Times New Roman" pitchFamily="18" charset="0"/>
                <a:ea typeface="ＭＳ Ｐゴシック" pitchFamily="34" charset="-128"/>
                <a:cs typeface="Times New Roman" pitchFamily="18" charset="0"/>
              </a:rPr>
              <a:t>Internally, subnets are treated as separate networks</a:t>
            </a:r>
          </a:p>
          <a:p>
            <a:pPr marL="1143000" marR="0" lvl="2" indent="-228600" algn="l" defTabSz="914400" rtl="0" eaLnBrk="1" fontAlgn="auto" latinLnBrk="0" hangingPunct="1">
              <a:lnSpc>
                <a:spcPct val="90000"/>
              </a:lnSpc>
              <a:spcBef>
                <a:spcPts val="370"/>
              </a:spcBef>
              <a:spcAft>
                <a:spcPts val="0"/>
              </a:spcAft>
              <a:buClr>
                <a:schemeClr val="accent1">
                  <a:tint val="60000"/>
                </a:schemeClr>
              </a:buClr>
              <a:buSzPct val="85000"/>
              <a:buFont typeface="Wingdings 2"/>
              <a:buChar char=""/>
              <a:tabLst>
                <a:tab pos="2057400" algn="l"/>
                <a:tab pos="2286000" algn="l"/>
                <a:tab pos="5661025" algn="l"/>
              </a:tabLst>
              <a:defRPr/>
            </a:pPr>
            <a:r>
              <a:rPr kumimoji="0" lang="en-US" altLang="en-US" sz="2000" b="0" i="0" u="none" strike="noStrike" kern="1200" cap="none" spc="0" normalizeH="0" baseline="0" noProof="0" dirty="0" smtClean="0">
                <a:ln>
                  <a:noFill/>
                </a:ln>
                <a:solidFill>
                  <a:schemeClr val="tx1"/>
                </a:solidFill>
                <a:effectLst/>
                <a:uLnTx/>
                <a:uFillTx/>
                <a:latin typeface="Times New Roman" pitchFamily="18" charset="0"/>
                <a:ea typeface="ＭＳ Ｐゴシック" pitchFamily="34" charset="-128"/>
                <a:cs typeface="Times New Roman" pitchFamily="18" charset="0"/>
              </a:rPr>
              <a:t>Subnet structure is not visible outside the organization</a:t>
            </a:r>
          </a:p>
        </p:txBody>
      </p:sp>
      <p:sp>
        <p:nvSpPr>
          <p:cNvPr id="6" name="Rectangle 2"/>
          <p:cNvSpPr txBox="1">
            <a:spLocks noChangeArrowheads="1"/>
          </p:cNvSpPr>
          <p:nvPr/>
        </p:nvSpPr>
        <p:spPr>
          <a:xfrm>
            <a:off x="76200" y="76200"/>
            <a:ext cx="89916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000" b="0" i="0" u="none" strike="noStrike" kern="1200" cap="none" spc="0" normalizeH="0" baseline="0" noProof="0" dirty="0" smtClean="0">
                <a:ln>
                  <a:noFill/>
                </a:ln>
                <a:solidFill>
                  <a:schemeClr val="tx2"/>
                </a:solidFill>
                <a:effectLst/>
                <a:uLnTx/>
                <a:uFillTx/>
                <a:latin typeface="Times New Roman" panose="02020603050405020304" pitchFamily="18" charset="0"/>
                <a:ea typeface="ＭＳ Ｐゴシック" pitchFamily="34" charset="-128"/>
                <a:cs typeface="Times New Roman" panose="02020603050405020304" pitchFamily="18" charset="0"/>
              </a:rPr>
              <a:t>Basic Idea of Sub netting</a:t>
            </a:r>
          </a:p>
        </p:txBody>
      </p:sp>
      <p:sp>
        <p:nvSpPr>
          <p:cNvPr id="7" name="Rectangle 4"/>
          <p:cNvSpPr>
            <a:spLocks noChangeArrowheads="1"/>
          </p:cNvSpPr>
          <p:nvPr/>
        </p:nvSpPr>
        <p:spPr bwMode="auto">
          <a:xfrm>
            <a:off x="1295400" y="2438400"/>
            <a:ext cx="3048000" cy="533400"/>
          </a:xfrm>
          <a:prstGeom prst="rect">
            <a:avLst/>
          </a:prstGeom>
          <a:solidFill>
            <a:schemeClr val="hlink"/>
          </a:solidFill>
          <a:ln w="9525">
            <a:noFill/>
            <a:miter lim="800000"/>
            <a:headEnd/>
            <a:tailEnd/>
          </a:ln>
          <a:effectLst>
            <a:prstShdw prst="shdw17" dist="17961" dir="2700000">
              <a:srgbClr val="7A7A99">
                <a:alpha val="74997"/>
              </a:srgbClr>
            </a:prstShdw>
          </a:effectLst>
        </p:spPr>
        <p:txBody>
          <a:bodyPr wrap="none" anchor="ctr"/>
          <a:lstStyle/>
          <a:p>
            <a:pPr algn="ctr"/>
            <a:r>
              <a:rPr lang="en-US" b="1">
                <a:latin typeface="Courier New" pitchFamily="49" charset="0"/>
              </a:rPr>
              <a:t>network prefix</a:t>
            </a:r>
            <a:endParaRPr lang="en-US"/>
          </a:p>
        </p:txBody>
      </p:sp>
      <p:sp>
        <p:nvSpPr>
          <p:cNvPr id="8" name="Rectangle 5"/>
          <p:cNvSpPr>
            <a:spLocks noChangeArrowheads="1"/>
          </p:cNvSpPr>
          <p:nvPr/>
        </p:nvSpPr>
        <p:spPr bwMode="auto">
          <a:xfrm>
            <a:off x="4419600" y="2438400"/>
            <a:ext cx="4191000" cy="533400"/>
          </a:xfrm>
          <a:prstGeom prst="rect">
            <a:avLst/>
          </a:prstGeom>
          <a:solidFill>
            <a:srgbClr val="FFCC66"/>
          </a:solidFill>
          <a:ln w="9525">
            <a:noFill/>
            <a:miter lim="800000"/>
            <a:headEnd/>
            <a:tailEnd/>
          </a:ln>
          <a:effectLst>
            <a:prstShdw prst="shdw17" dist="17961" dir="2700000">
              <a:srgbClr val="997A3D">
                <a:alpha val="74997"/>
              </a:srgbClr>
            </a:prstShdw>
          </a:effectLst>
        </p:spPr>
        <p:txBody>
          <a:bodyPr wrap="none" anchor="ctr"/>
          <a:lstStyle/>
          <a:p>
            <a:pPr algn="ctr"/>
            <a:r>
              <a:rPr lang="en-US" altLang="en-US" b="1">
                <a:latin typeface="Courier New" pitchFamily="49" charset="0"/>
              </a:rPr>
              <a:t>host number</a:t>
            </a:r>
            <a:endParaRPr lang="en-US" altLang="en-US"/>
          </a:p>
        </p:txBody>
      </p:sp>
      <p:sp>
        <p:nvSpPr>
          <p:cNvPr id="9" name="Rectangle 6"/>
          <p:cNvSpPr>
            <a:spLocks noChangeArrowheads="1"/>
          </p:cNvSpPr>
          <p:nvPr/>
        </p:nvSpPr>
        <p:spPr bwMode="auto">
          <a:xfrm>
            <a:off x="4419600" y="3581400"/>
            <a:ext cx="2057400" cy="533400"/>
          </a:xfrm>
          <a:prstGeom prst="rect">
            <a:avLst/>
          </a:prstGeom>
          <a:solidFill>
            <a:srgbClr val="FF9900"/>
          </a:solidFill>
          <a:ln w="9525">
            <a:noFill/>
            <a:miter lim="800000"/>
            <a:headEnd/>
            <a:tailEnd/>
          </a:ln>
          <a:effectLst>
            <a:prstShdw prst="shdw17" dist="17961" dir="2700000">
              <a:srgbClr val="995C00">
                <a:alpha val="74997"/>
              </a:srgbClr>
            </a:prstShdw>
          </a:effectLst>
        </p:spPr>
        <p:txBody>
          <a:bodyPr wrap="none" anchor="ctr"/>
          <a:lstStyle/>
          <a:p>
            <a:pPr algn="ctr"/>
            <a:r>
              <a:rPr lang="en-US" altLang="en-US" sz="2000" b="1">
                <a:latin typeface="Courier New" pitchFamily="49" charset="0"/>
              </a:rPr>
              <a:t>subnet number</a:t>
            </a:r>
            <a:endParaRPr lang="en-US" altLang="en-US" sz="2000"/>
          </a:p>
        </p:txBody>
      </p:sp>
      <p:sp>
        <p:nvSpPr>
          <p:cNvPr id="10" name="Rectangle 7"/>
          <p:cNvSpPr>
            <a:spLocks noChangeArrowheads="1"/>
          </p:cNvSpPr>
          <p:nvPr/>
        </p:nvSpPr>
        <p:spPr bwMode="auto">
          <a:xfrm>
            <a:off x="1295400" y="3581400"/>
            <a:ext cx="3048000" cy="533400"/>
          </a:xfrm>
          <a:prstGeom prst="rect">
            <a:avLst/>
          </a:prstGeom>
          <a:solidFill>
            <a:schemeClr val="hlink"/>
          </a:solidFill>
          <a:ln w="9525">
            <a:noFill/>
            <a:miter lim="800000"/>
            <a:headEnd/>
            <a:tailEnd/>
          </a:ln>
          <a:effectLst>
            <a:prstShdw prst="shdw17" dist="17961" dir="2700000">
              <a:srgbClr val="7A7A99">
                <a:alpha val="74997"/>
              </a:srgbClr>
            </a:prstShdw>
          </a:effectLst>
        </p:spPr>
        <p:txBody>
          <a:bodyPr wrap="none" anchor="ctr"/>
          <a:lstStyle/>
          <a:p>
            <a:pPr algn="ctr"/>
            <a:r>
              <a:rPr lang="en-US" b="1">
                <a:latin typeface="Courier New" pitchFamily="49" charset="0"/>
              </a:rPr>
              <a:t>network prefix</a:t>
            </a:r>
            <a:endParaRPr lang="en-US"/>
          </a:p>
        </p:txBody>
      </p:sp>
      <p:sp>
        <p:nvSpPr>
          <p:cNvPr id="11" name="Rectangle 8"/>
          <p:cNvSpPr>
            <a:spLocks noChangeArrowheads="1"/>
          </p:cNvSpPr>
          <p:nvPr/>
        </p:nvSpPr>
        <p:spPr bwMode="auto">
          <a:xfrm>
            <a:off x="6553200" y="3581400"/>
            <a:ext cx="2057400" cy="533400"/>
          </a:xfrm>
          <a:prstGeom prst="rect">
            <a:avLst/>
          </a:prstGeom>
          <a:solidFill>
            <a:srgbClr val="FFCC66"/>
          </a:solidFill>
          <a:ln w="9525">
            <a:noFill/>
            <a:miter lim="800000"/>
            <a:headEnd/>
            <a:tailEnd/>
          </a:ln>
          <a:effectLst>
            <a:prstShdw prst="shdw17" dist="17961" dir="2700000">
              <a:srgbClr val="997A3D">
                <a:alpha val="74997"/>
              </a:srgbClr>
            </a:prstShdw>
          </a:effectLst>
        </p:spPr>
        <p:txBody>
          <a:bodyPr wrap="none" anchor="ctr"/>
          <a:lstStyle/>
          <a:p>
            <a:pPr algn="ctr"/>
            <a:r>
              <a:rPr lang="en-US" altLang="en-US" sz="2000" b="1">
                <a:latin typeface="Courier New" pitchFamily="49" charset="0"/>
              </a:rPr>
              <a:t>host number</a:t>
            </a:r>
            <a:endParaRPr lang="en-US" altLang="en-US" sz="2000"/>
          </a:p>
        </p:txBody>
      </p:sp>
      <p:sp>
        <p:nvSpPr>
          <p:cNvPr id="12" name="Line 9"/>
          <p:cNvSpPr>
            <a:spLocks noChangeShapeType="1"/>
          </p:cNvSpPr>
          <p:nvPr/>
        </p:nvSpPr>
        <p:spPr bwMode="auto">
          <a:xfrm flipH="1">
            <a:off x="5867400" y="3048000"/>
            <a:ext cx="685800" cy="457200"/>
          </a:xfrm>
          <a:prstGeom prst="line">
            <a:avLst/>
          </a:prstGeom>
          <a:noFill/>
          <a:ln w="57150">
            <a:solidFill>
              <a:schemeClr val="tx1"/>
            </a:solidFill>
            <a:round/>
            <a:headEnd/>
            <a:tailEnd type="triangle" w="med" len="med"/>
          </a:ln>
        </p:spPr>
        <p:txBody>
          <a:bodyPr wrap="none" anchor="ctr"/>
          <a:lstStyle/>
          <a:p>
            <a:endParaRPr lang="en-US"/>
          </a:p>
        </p:txBody>
      </p:sp>
      <p:sp>
        <p:nvSpPr>
          <p:cNvPr id="13" name="Line 10"/>
          <p:cNvSpPr>
            <a:spLocks noChangeShapeType="1"/>
          </p:cNvSpPr>
          <p:nvPr/>
        </p:nvSpPr>
        <p:spPr bwMode="auto">
          <a:xfrm>
            <a:off x="6553200" y="3048000"/>
            <a:ext cx="685800" cy="457200"/>
          </a:xfrm>
          <a:prstGeom prst="line">
            <a:avLst/>
          </a:prstGeom>
          <a:noFill/>
          <a:ln w="57150">
            <a:solidFill>
              <a:schemeClr val="tx1"/>
            </a:solidFill>
            <a:round/>
            <a:headEnd/>
            <a:tailEnd type="triangle" w="med" len="med"/>
          </a:ln>
        </p:spPr>
        <p:txBody>
          <a:bodyPr wrap="none" anchor="ctr"/>
          <a:lstStyle/>
          <a:p>
            <a:endParaRPr lang="en-US"/>
          </a:p>
        </p:txBody>
      </p:sp>
      <p:sp>
        <p:nvSpPr>
          <p:cNvPr id="14" name="Line 11"/>
          <p:cNvSpPr>
            <a:spLocks noChangeShapeType="1"/>
          </p:cNvSpPr>
          <p:nvPr/>
        </p:nvSpPr>
        <p:spPr bwMode="auto">
          <a:xfrm>
            <a:off x="1295400" y="4267200"/>
            <a:ext cx="5181600" cy="0"/>
          </a:xfrm>
          <a:prstGeom prst="line">
            <a:avLst/>
          </a:prstGeom>
          <a:noFill/>
          <a:ln w="28575">
            <a:solidFill>
              <a:schemeClr val="tx1"/>
            </a:solidFill>
            <a:round/>
            <a:headEnd type="triangle" w="med" len="med"/>
            <a:tailEnd type="triangle" w="med" len="med"/>
          </a:ln>
        </p:spPr>
        <p:txBody>
          <a:bodyPr wrap="none" anchor="ctr"/>
          <a:lstStyle/>
          <a:p>
            <a:endParaRPr lang="en-US"/>
          </a:p>
        </p:txBody>
      </p:sp>
      <p:sp>
        <p:nvSpPr>
          <p:cNvPr id="15" name="Text Box 12"/>
          <p:cNvSpPr txBox="1">
            <a:spLocks noChangeArrowheads="1"/>
          </p:cNvSpPr>
          <p:nvPr/>
        </p:nvSpPr>
        <p:spPr bwMode="auto">
          <a:xfrm>
            <a:off x="1981200" y="4267200"/>
            <a:ext cx="3733800" cy="396875"/>
          </a:xfrm>
          <a:prstGeom prst="rect">
            <a:avLst/>
          </a:prstGeom>
          <a:noFill/>
          <a:ln w="9525">
            <a:noFill/>
            <a:miter lim="800000"/>
            <a:headEnd/>
            <a:tailEnd/>
          </a:ln>
        </p:spPr>
        <p:txBody>
          <a:bodyPr>
            <a:spAutoFit/>
          </a:bodyPr>
          <a:lstStyle/>
          <a:p>
            <a:pPr>
              <a:spcBef>
                <a:spcPct val="50000"/>
              </a:spcBef>
            </a:pPr>
            <a:r>
              <a:rPr lang="en-US" altLang="en-US" sz="2000" b="1">
                <a:latin typeface="Courier New" pitchFamily="49" charset="0"/>
              </a:rPr>
              <a:t>extended network prefix</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Prof. Vishal A. </a:t>
            </a:r>
            <a:r>
              <a:rPr lang="en-US" dirty="0" err="1" smtClean="0"/>
              <a:t>Polara</a:t>
            </a:r>
            <a:r>
              <a:rPr lang="en-US" dirty="0" smtClean="0"/>
              <a:t>                            </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93</a:t>
            </a:fld>
            <a:endParaRPr lang="en-US"/>
          </a:p>
        </p:txBody>
      </p:sp>
      <p:sp>
        <p:nvSpPr>
          <p:cNvPr id="4" name="Rectangle 2"/>
          <p:cNvSpPr txBox="1">
            <a:spLocks noChangeArrowheads="1"/>
          </p:cNvSpPr>
          <p:nvPr/>
        </p:nvSpPr>
        <p:spPr>
          <a:xfrm>
            <a:off x="152400" y="1219200"/>
            <a:ext cx="8915400" cy="4876800"/>
          </a:xfrm>
          <a:prstGeom prst="rect">
            <a:avLst/>
          </a:prstGeom>
        </p:spPr>
        <p:txBody>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en-US" sz="2600" b="0" i="0" u="none" strike="noStrike" kern="1200" cap="none" spc="0" normalizeH="0" baseline="0" noProof="0" dirty="0" smtClean="0">
                <a:ln>
                  <a:noFill/>
                </a:ln>
                <a:solidFill>
                  <a:schemeClr val="tx1"/>
                </a:solidFill>
                <a:effectLst/>
                <a:uLnTx/>
                <a:uFillTx/>
                <a:latin typeface="Times New Roman" pitchFamily="18" charset="0"/>
                <a:ea typeface="ＭＳ Ｐゴシック" pitchFamily="34" charset="-128"/>
                <a:cs typeface="Times New Roman" pitchFamily="18" charset="0"/>
              </a:rPr>
              <a:t>Routers and hosts use an </a:t>
            </a:r>
            <a:r>
              <a:rPr kumimoji="0" lang="en-US" altLang="en-US" sz="2600" b="1" i="0" u="none" strike="noStrike" kern="1200" cap="none" spc="0" normalizeH="0" baseline="0" noProof="0" dirty="0" smtClean="0">
                <a:ln>
                  <a:noFill/>
                </a:ln>
                <a:solidFill>
                  <a:srgbClr val="FF0000"/>
                </a:solidFill>
                <a:effectLst/>
                <a:uLnTx/>
                <a:uFillTx/>
                <a:latin typeface="Times New Roman" pitchFamily="18" charset="0"/>
                <a:ea typeface="ＭＳ Ｐゴシック" pitchFamily="34" charset="-128"/>
                <a:cs typeface="Times New Roman" pitchFamily="18" charset="0"/>
              </a:rPr>
              <a:t>extended network prefix</a:t>
            </a:r>
            <a:r>
              <a:rPr kumimoji="0" lang="en-US" altLang="en-US" sz="2600" b="0" i="0" u="none" strike="noStrike" kern="1200" cap="none" spc="0" normalizeH="0" baseline="0" noProof="0" dirty="0" smtClean="0">
                <a:ln>
                  <a:noFill/>
                </a:ln>
                <a:solidFill>
                  <a:schemeClr val="tx1"/>
                </a:solidFill>
                <a:effectLst/>
                <a:uLnTx/>
                <a:uFillTx/>
                <a:latin typeface="Times New Roman" pitchFamily="18" charset="0"/>
                <a:ea typeface="ＭＳ Ｐゴシック" pitchFamily="34" charset="-128"/>
                <a:cs typeface="Times New Roman" pitchFamily="18" charset="0"/>
              </a:rPr>
              <a:t> (</a:t>
            </a:r>
            <a:r>
              <a:rPr kumimoji="0" lang="en-US" altLang="en-US" sz="2600" b="1" i="0" u="none" strike="noStrike" kern="1200" cap="none" spc="0" normalizeH="0" baseline="0" noProof="0" dirty="0" smtClean="0">
                <a:ln>
                  <a:noFill/>
                </a:ln>
                <a:solidFill>
                  <a:srgbClr val="FF0000"/>
                </a:solidFill>
                <a:effectLst/>
                <a:uLnTx/>
                <a:uFillTx/>
                <a:latin typeface="Times New Roman" pitchFamily="18" charset="0"/>
                <a:ea typeface="ＭＳ Ｐゴシック" pitchFamily="34" charset="-128"/>
                <a:cs typeface="Times New Roman" pitchFamily="18" charset="0"/>
              </a:rPr>
              <a:t>subnet mask)</a:t>
            </a:r>
            <a:r>
              <a:rPr kumimoji="0" lang="en-US" altLang="en-US" sz="2600" b="0" i="0" u="none" strike="noStrike" kern="1200" cap="none" spc="0" normalizeH="0" baseline="0" noProof="0" dirty="0" smtClean="0">
                <a:ln>
                  <a:noFill/>
                </a:ln>
                <a:solidFill>
                  <a:schemeClr val="tx1"/>
                </a:solidFill>
                <a:effectLst/>
                <a:uLnTx/>
                <a:uFillTx/>
                <a:latin typeface="Times New Roman" pitchFamily="18" charset="0"/>
                <a:ea typeface="ＭＳ Ｐゴシック" pitchFamily="34" charset="-128"/>
                <a:cs typeface="Times New Roman" pitchFamily="18" charset="0"/>
              </a:rPr>
              <a:t> to identify the start of the host numbers</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600" b="0" i="0" u="none" strike="noStrike" kern="1200" cap="none" spc="0" normalizeH="0" baseline="0" noProof="0" dirty="0" smtClean="0">
              <a:ln>
                <a:noFill/>
              </a:ln>
              <a:solidFill>
                <a:schemeClr val="tx1"/>
              </a:solidFill>
              <a:effectLst/>
              <a:uLnTx/>
              <a:uFillTx/>
              <a:latin typeface="Times New Roman" pitchFamily="18" charset="0"/>
              <a:ea typeface="ＭＳ Ｐゴシック" pitchFamily="34" charset="-128"/>
              <a:cs typeface="Times New Roman" pitchFamily="18" charset="0"/>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600" b="0" i="0" u="none" strike="noStrike" kern="1200" cap="none" spc="0" normalizeH="0" baseline="0" noProof="0" dirty="0" smtClean="0">
              <a:ln>
                <a:noFill/>
              </a:ln>
              <a:solidFill>
                <a:schemeClr val="tx1"/>
              </a:solidFill>
              <a:effectLst/>
              <a:uLnTx/>
              <a:uFillTx/>
              <a:latin typeface="Times New Roman" pitchFamily="18" charset="0"/>
              <a:ea typeface="ＭＳ Ｐゴシック" pitchFamily="34" charset="-128"/>
              <a:cs typeface="Times New Roman" pitchFamily="18" charset="0"/>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600" b="0" i="0" u="none" strike="noStrike" kern="1200" cap="none" spc="0" normalizeH="0" baseline="0" noProof="0" dirty="0" smtClean="0">
              <a:ln>
                <a:noFill/>
              </a:ln>
              <a:solidFill>
                <a:schemeClr val="tx1"/>
              </a:solidFill>
              <a:effectLst/>
              <a:uLnTx/>
              <a:uFillTx/>
              <a:latin typeface="Times New Roman" pitchFamily="18" charset="0"/>
              <a:ea typeface="ＭＳ Ｐゴシック" pitchFamily="34" charset="-128"/>
              <a:cs typeface="Times New Roman" pitchFamily="18" charset="0"/>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600" b="0" i="0" u="none" strike="noStrike" kern="1200" cap="none" spc="0" normalizeH="0" baseline="0" noProof="0" dirty="0" smtClean="0">
              <a:ln>
                <a:noFill/>
              </a:ln>
              <a:solidFill>
                <a:schemeClr val="tx1"/>
              </a:solidFill>
              <a:effectLst/>
              <a:uLnTx/>
              <a:uFillTx/>
              <a:latin typeface="Times New Roman" pitchFamily="18" charset="0"/>
              <a:ea typeface="ＭＳ Ｐゴシック" pitchFamily="34" charset="-128"/>
              <a:cs typeface="Times New Roman" pitchFamily="18" charset="0"/>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600" b="0" i="0" u="none" strike="noStrike" kern="1200" cap="none" spc="0" normalizeH="0" baseline="0" noProof="0" dirty="0" smtClean="0">
              <a:ln>
                <a:noFill/>
              </a:ln>
              <a:solidFill>
                <a:schemeClr val="tx1"/>
              </a:solidFill>
              <a:effectLst/>
              <a:uLnTx/>
              <a:uFillTx/>
              <a:latin typeface="Times New Roman" pitchFamily="18" charset="0"/>
              <a:ea typeface="ＭＳ Ｐゴシック" pitchFamily="34" charset="-128"/>
              <a:cs typeface="Times New Roman" pitchFamily="18" charset="0"/>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600" b="0" i="0" u="none" strike="noStrike" kern="1200" cap="none" spc="0" normalizeH="0" baseline="0" noProof="0" dirty="0" smtClean="0">
              <a:ln>
                <a:noFill/>
              </a:ln>
              <a:solidFill>
                <a:schemeClr val="tx1"/>
              </a:solidFill>
              <a:effectLst/>
              <a:uLnTx/>
              <a:uFillTx/>
              <a:latin typeface="Times New Roman" pitchFamily="18" charset="0"/>
              <a:ea typeface="ＭＳ Ｐゴシック" pitchFamily="34" charset="-128"/>
              <a:cs typeface="Times New Roman" pitchFamily="18" charset="0"/>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tabLst/>
              <a:defRPr/>
            </a:pPr>
            <a:endParaRPr kumimoji="0" lang="en-US" altLang="en-US" sz="2600" b="0" i="0" u="none" strike="noStrike" kern="1200" cap="none" spc="0" normalizeH="0" baseline="0" noProof="0" dirty="0" smtClean="0">
              <a:ln>
                <a:noFill/>
              </a:ln>
              <a:solidFill>
                <a:schemeClr val="tx1"/>
              </a:solidFill>
              <a:effectLst/>
              <a:uLnTx/>
              <a:uFillTx/>
              <a:latin typeface="Times New Roman" pitchFamily="18" charset="0"/>
              <a:ea typeface="ＭＳ Ｐゴシック" pitchFamily="34" charset="-128"/>
              <a:cs typeface="Times New Roman" pitchFamily="18" charset="0"/>
            </a:endParaRPr>
          </a:p>
        </p:txBody>
      </p:sp>
      <p:graphicFrame>
        <p:nvGraphicFramePr>
          <p:cNvPr id="5" name="Object 2"/>
          <p:cNvGraphicFramePr>
            <a:graphicFrameLocks noChangeAspect="1"/>
          </p:cNvGraphicFramePr>
          <p:nvPr/>
        </p:nvGraphicFramePr>
        <p:xfrm>
          <a:off x="153988" y="2179638"/>
          <a:ext cx="8823325" cy="2967037"/>
        </p:xfrm>
        <a:graphic>
          <a:graphicData uri="http://schemas.openxmlformats.org/presentationml/2006/ole">
            <mc:AlternateContent xmlns:mc="http://schemas.openxmlformats.org/markup-compatibility/2006">
              <mc:Choice xmlns:v="urn:schemas-microsoft-com:vml" Requires="v">
                <p:oleObj spid="_x0000_s3078" name="VISIO" r:id="rId3" imgW="7305120" imgH="2239920" progId="">
                  <p:embed/>
                </p:oleObj>
              </mc:Choice>
              <mc:Fallback>
                <p:oleObj name="VISIO" r:id="rId3" imgW="7305120" imgH="223992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8" y="2179638"/>
                        <a:ext cx="8823325" cy="296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 name="Rectangle 4"/>
          <p:cNvSpPr txBox="1">
            <a:spLocks noChangeArrowheads="1"/>
          </p:cNvSpPr>
          <p:nvPr/>
        </p:nvSpPr>
        <p:spPr>
          <a:xfrm>
            <a:off x="76200" y="0"/>
            <a:ext cx="89916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000" b="0" i="0" u="none" strike="noStrike" kern="1200" cap="none" spc="0" normalizeH="0" baseline="0" noProof="0" smtClean="0">
                <a:ln>
                  <a:noFill/>
                </a:ln>
                <a:solidFill>
                  <a:schemeClr val="tx2"/>
                </a:solidFill>
                <a:effectLst/>
                <a:uLnTx/>
                <a:uFillTx/>
                <a:latin typeface="Times New Roman" pitchFamily="18" charset="0"/>
                <a:ea typeface="ＭＳ Ｐゴシック" pitchFamily="34" charset="-128"/>
                <a:cs typeface="Times New Roman" pitchFamily="18" charset="0"/>
              </a:rPr>
              <a:t>Subnet Masks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94</a:t>
            </a:fld>
            <a:endParaRPr lang="en-US"/>
          </a:p>
        </p:txBody>
      </p:sp>
      <p:sp>
        <p:nvSpPr>
          <p:cNvPr id="4" name="Title 1"/>
          <p:cNvSpPr txBox="1">
            <a:spLocks/>
          </p:cNvSpPr>
          <p:nvPr/>
        </p:nvSpPr>
        <p:spPr>
          <a:xfrm>
            <a:off x="76200" y="152400"/>
            <a:ext cx="8991600" cy="474663"/>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000" b="0" i="0" u="none" strike="noStrike" kern="1200" cap="none" spc="0" normalizeH="0" baseline="0" noProof="0" smtClean="0">
                <a:ln>
                  <a:noFill/>
                </a:ln>
                <a:solidFill>
                  <a:schemeClr val="tx2"/>
                </a:solidFill>
                <a:effectLst/>
                <a:uLnTx/>
                <a:uFillTx/>
                <a:latin typeface="+mj-lt"/>
                <a:ea typeface="ＭＳ Ｐゴシック" pitchFamily="34" charset="-128"/>
                <a:cs typeface="+mj-cs"/>
              </a:rPr>
              <a:t>Example of a Subnetting Plan</a:t>
            </a:r>
          </a:p>
        </p:txBody>
      </p:sp>
      <p:sp>
        <p:nvSpPr>
          <p:cNvPr id="5" name="Cloud 4"/>
          <p:cNvSpPr/>
          <p:nvPr/>
        </p:nvSpPr>
        <p:spPr bwMode="auto">
          <a:xfrm>
            <a:off x="762000" y="914400"/>
            <a:ext cx="2227263" cy="2057400"/>
          </a:xfrm>
          <a:prstGeom prst="cloud">
            <a:avLst/>
          </a:prstGeom>
          <a:solidFill>
            <a:schemeClr val="bg1"/>
          </a:solidFill>
          <a:ln w="9525" cap="flat" cmpd="sng" algn="ctr">
            <a:solidFill>
              <a:schemeClr val="tx1"/>
            </a:solidFill>
            <a:prstDash val="solid"/>
            <a:round/>
            <a:headEnd type="none" w="med" len="med"/>
            <a:tailEnd type="none" w="med" len="med"/>
          </a:ln>
          <a:effectLst/>
        </p:spPr>
        <p:txBody>
          <a:bodyPr/>
          <a:lstStyle/>
          <a:p>
            <a:pPr algn="r">
              <a:defRPr/>
            </a:pPr>
            <a:r>
              <a:rPr lang="en-US" dirty="0">
                <a:latin typeface="Times New Roman" charset="0"/>
                <a:ea typeface="ＭＳ Ｐゴシック" charset="-128"/>
              </a:rPr>
              <a:t>Internet</a:t>
            </a:r>
          </a:p>
        </p:txBody>
      </p:sp>
      <p:sp>
        <p:nvSpPr>
          <p:cNvPr id="6" name="Oval 4"/>
          <p:cNvSpPr>
            <a:spLocks noChangeArrowheads="1"/>
          </p:cNvSpPr>
          <p:nvPr/>
        </p:nvSpPr>
        <p:spPr bwMode="auto">
          <a:xfrm>
            <a:off x="3081338" y="1311275"/>
            <a:ext cx="6035675" cy="4710113"/>
          </a:xfrm>
          <a:prstGeom prst="ellipse">
            <a:avLst/>
          </a:prstGeom>
          <a:solidFill>
            <a:srgbClr val="CCFDCB"/>
          </a:solidFill>
          <a:ln w="9525">
            <a:solidFill>
              <a:schemeClr val="tx1"/>
            </a:solidFill>
            <a:round/>
            <a:headEnd/>
            <a:tailEnd/>
          </a:ln>
        </p:spPr>
        <p:txBody>
          <a:bodyPr/>
          <a:lstStyle/>
          <a:p>
            <a:endParaRPr lang="en-US" altLang="en-US"/>
          </a:p>
        </p:txBody>
      </p:sp>
      <p:sp>
        <p:nvSpPr>
          <p:cNvPr id="7" name="Rectangle 5"/>
          <p:cNvSpPr>
            <a:spLocks noChangeArrowheads="1"/>
          </p:cNvSpPr>
          <p:nvPr/>
        </p:nvSpPr>
        <p:spPr bwMode="auto">
          <a:xfrm>
            <a:off x="2327275" y="3587750"/>
            <a:ext cx="914400" cy="381000"/>
          </a:xfrm>
          <a:prstGeom prst="rect">
            <a:avLst/>
          </a:prstGeom>
          <a:solidFill>
            <a:schemeClr val="bg1"/>
          </a:solidFill>
          <a:ln w="9525">
            <a:solidFill>
              <a:schemeClr val="tx1"/>
            </a:solidFill>
            <a:round/>
            <a:headEnd/>
            <a:tailEnd/>
          </a:ln>
        </p:spPr>
        <p:txBody>
          <a:bodyPr/>
          <a:lstStyle/>
          <a:p>
            <a:r>
              <a:rPr lang="en-US" altLang="en-US" sz="2000"/>
              <a:t>Router</a:t>
            </a:r>
          </a:p>
        </p:txBody>
      </p:sp>
      <p:cxnSp>
        <p:nvCxnSpPr>
          <p:cNvPr id="8" name="Straight Arrow Connector 7"/>
          <p:cNvCxnSpPr>
            <a:cxnSpLocks noChangeShapeType="1"/>
            <a:endCxn id="7" idx="1"/>
          </p:cNvCxnSpPr>
          <p:nvPr/>
        </p:nvCxnSpPr>
        <p:spPr bwMode="auto">
          <a:xfrm>
            <a:off x="2062163" y="3100388"/>
            <a:ext cx="265112" cy="677862"/>
          </a:xfrm>
          <a:prstGeom prst="straightConnector1">
            <a:avLst/>
          </a:prstGeom>
          <a:noFill/>
          <a:ln w="9525">
            <a:solidFill>
              <a:schemeClr val="tx1"/>
            </a:solidFill>
            <a:round/>
            <a:headEnd type="triangle" w="med" len="med"/>
            <a:tailEnd type="triangle" w="med" len="med"/>
          </a:ln>
        </p:spPr>
      </p:cxnSp>
      <p:sp>
        <p:nvSpPr>
          <p:cNvPr id="9" name="Oval 8"/>
          <p:cNvSpPr>
            <a:spLocks noChangeArrowheads="1"/>
          </p:cNvSpPr>
          <p:nvPr/>
        </p:nvSpPr>
        <p:spPr bwMode="auto">
          <a:xfrm>
            <a:off x="4676775" y="1835150"/>
            <a:ext cx="2247900" cy="674688"/>
          </a:xfrm>
          <a:prstGeom prst="ellipse">
            <a:avLst/>
          </a:prstGeom>
          <a:solidFill>
            <a:srgbClr val="00B050"/>
          </a:solidFill>
          <a:ln w="9525">
            <a:solidFill>
              <a:schemeClr val="tx1"/>
            </a:solidFill>
            <a:round/>
            <a:headEnd/>
            <a:tailEnd/>
          </a:ln>
        </p:spPr>
        <p:txBody>
          <a:bodyPr/>
          <a:lstStyle/>
          <a:p>
            <a:pPr algn="ctr"/>
            <a:r>
              <a:rPr lang="en-US" altLang="en-US"/>
              <a:t>Subnet 1</a:t>
            </a:r>
          </a:p>
        </p:txBody>
      </p:sp>
      <p:sp>
        <p:nvSpPr>
          <p:cNvPr id="10" name="Oval 9"/>
          <p:cNvSpPr>
            <a:spLocks noChangeArrowheads="1"/>
          </p:cNvSpPr>
          <p:nvPr/>
        </p:nvSpPr>
        <p:spPr bwMode="auto">
          <a:xfrm>
            <a:off x="4386263" y="2678113"/>
            <a:ext cx="4619625" cy="2139950"/>
          </a:xfrm>
          <a:prstGeom prst="ellipse">
            <a:avLst/>
          </a:prstGeom>
          <a:solidFill>
            <a:srgbClr val="FFC000"/>
          </a:solidFill>
          <a:ln w="9525">
            <a:solidFill>
              <a:schemeClr val="tx1"/>
            </a:solidFill>
            <a:round/>
            <a:headEnd/>
            <a:tailEnd/>
          </a:ln>
        </p:spPr>
        <p:txBody>
          <a:bodyPr/>
          <a:lstStyle/>
          <a:p>
            <a:endParaRPr lang="en-US" altLang="en-US"/>
          </a:p>
        </p:txBody>
      </p:sp>
      <p:sp>
        <p:nvSpPr>
          <p:cNvPr id="11" name="Oval 10"/>
          <p:cNvSpPr>
            <a:spLocks noChangeArrowheads="1"/>
          </p:cNvSpPr>
          <p:nvPr/>
        </p:nvSpPr>
        <p:spPr bwMode="auto">
          <a:xfrm>
            <a:off x="4772025" y="4897438"/>
            <a:ext cx="2400300" cy="593725"/>
          </a:xfrm>
          <a:prstGeom prst="ellipse">
            <a:avLst/>
          </a:prstGeom>
          <a:solidFill>
            <a:srgbClr val="00B050"/>
          </a:solidFill>
          <a:ln w="9525">
            <a:solidFill>
              <a:schemeClr val="tx1"/>
            </a:solidFill>
            <a:round/>
            <a:headEnd/>
            <a:tailEnd/>
          </a:ln>
        </p:spPr>
        <p:txBody>
          <a:bodyPr/>
          <a:lstStyle/>
          <a:p>
            <a:pPr algn="ctr"/>
            <a:r>
              <a:rPr lang="en-US" altLang="en-US"/>
              <a:t>Subnet 2</a:t>
            </a:r>
          </a:p>
        </p:txBody>
      </p:sp>
      <p:sp>
        <p:nvSpPr>
          <p:cNvPr id="12" name="Rectangle 11"/>
          <p:cNvSpPr>
            <a:spLocks noChangeArrowheads="1"/>
          </p:cNvSpPr>
          <p:nvPr/>
        </p:nvSpPr>
        <p:spPr bwMode="auto">
          <a:xfrm>
            <a:off x="4027488" y="3673475"/>
            <a:ext cx="558800" cy="423863"/>
          </a:xfrm>
          <a:prstGeom prst="rect">
            <a:avLst/>
          </a:prstGeom>
          <a:solidFill>
            <a:srgbClr val="CCECFF"/>
          </a:solidFill>
          <a:ln w="9525">
            <a:solidFill>
              <a:schemeClr val="tx1"/>
            </a:solidFill>
            <a:round/>
            <a:headEnd/>
            <a:tailEnd/>
          </a:ln>
        </p:spPr>
        <p:txBody>
          <a:bodyPr/>
          <a:lstStyle/>
          <a:p>
            <a:pPr algn="ctr"/>
            <a:r>
              <a:rPr lang="en-US" altLang="en-US"/>
              <a:t>R</a:t>
            </a:r>
          </a:p>
        </p:txBody>
      </p:sp>
      <p:cxnSp>
        <p:nvCxnSpPr>
          <p:cNvPr id="13" name="Straight Arrow Connector 13"/>
          <p:cNvCxnSpPr>
            <a:cxnSpLocks noChangeShapeType="1"/>
            <a:stCxn id="7" idx="3"/>
          </p:cNvCxnSpPr>
          <p:nvPr/>
        </p:nvCxnSpPr>
        <p:spPr bwMode="auto">
          <a:xfrm flipV="1">
            <a:off x="3241675" y="2505075"/>
            <a:ext cx="2441575" cy="1273175"/>
          </a:xfrm>
          <a:prstGeom prst="straightConnector1">
            <a:avLst/>
          </a:prstGeom>
          <a:noFill/>
          <a:ln w="9525">
            <a:solidFill>
              <a:schemeClr val="tx1"/>
            </a:solidFill>
            <a:round/>
            <a:headEnd type="triangle" w="med" len="med"/>
            <a:tailEnd type="triangle" w="med" len="med"/>
          </a:ln>
        </p:spPr>
      </p:cxnSp>
      <p:cxnSp>
        <p:nvCxnSpPr>
          <p:cNvPr id="14" name="Straight Arrow Connector 15"/>
          <p:cNvCxnSpPr>
            <a:cxnSpLocks noChangeShapeType="1"/>
          </p:cNvCxnSpPr>
          <p:nvPr/>
        </p:nvCxnSpPr>
        <p:spPr bwMode="auto">
          <a:xfrm>
            <a:off x="3257550" y="3811588"/>
            <a:ext cx="708025" cy="106362"/>
          </a:xfrm>
          <a:prstGeom prst="straightConnector1">
            <a:avLst/>
          </a:prstGeom>
          <a:noFill/>
          <a:ln w="9525">
            <a:solidFill>
              <a:schemeClr val="tx1"/>
            </a:solidFill>
            <a:round/>
            <a:headEnd type="triangle" w="med" len="med"/>
            <a:tailEnd type="triangle" w="med" len="med"/>
          </a:ln>
        </p:spPr>
      </p:cxnSp>
      <p:cxnSp>
        <p:nvCxnSpPr>
          <p:cNvPr id="15" name="Straight Arrow Connector 17"/>
          <p:cNvCxnSpPr>
            <a:cxnSpLocks noChangeShapeType="1"/>
          </p:cNvCxnSpPr>
          <p:nvPr/>
        </p:nvCxnSpPr>
        <p:spPr bwMode="auto">
          <a:xfrm>
            <a:off x="3249613" y="3860800"/>
            <a:ext cx="1381125" cy="1316038"/>
          </a:xfrm>
          <a:prstGeom prst="straightConnector1">
            <a:avLst/>
          </a:prstGeom>
          <a:noFill/>
          <a:ln w="9525">
            <a:solidFill>
              <a:schemeClr val="tx1"/>
            </a:solidFill>
            <a:round/>
            <a:headEnd type="triangle" w="med" len="med"/>
            <a:tailEnd type="triangle" w="med" len="med"/>
          </a:ln>
        </p:spPr>
      </p:cxnSp>
      <p:cxnSp>
        <p:nvCxnSpPr>
          <p:cNvPr id="16" name="Straight Arrow Connector 22"/>
          <p:cNvCxnSpPr>
            <a:cxnSpLocks noChangeShapeType="1"/>
            <a:stCxn id="12" idx="3"/>
            <a:endCxn id="18" idx="2"/>
          </p:cNvCxnSpPr>
          <p:nvPr/>
        </p:nvCxnSpPr>
        <p:spPr bwMode="auto">
          <a:xfrm>
            <a:off x="4586288" y="3886200"/>
            <a:ext cx="1123950" cy="617538"/>
          </a:xfrm>
          <a:prstGeom prst="straightConnector1">
            <a:avLst/>
          </a:prstGeom>
          <a:noFill/>
          <a:ln w="9525">
            <a:solidFill>
              <a:schemeClr val="tx1"/>
            </a:solidFill>
            <a:round/>
            <a:headEnd type="triangle" w="med" len="med"/>
            <a:tailEnd type="triangle" w="med" len="med"/>
          </a:ln>
        </p:spPr>
      </p:cxnSp>
      <p:sp>
        <p:nvSpPr>
          <p:cNvPr id="17" name="Oval 23"/>
          <p:cNvSpPr>
            <a:spLocks noChangeArrowheads="1"/>
          </p:cNvSpPr>
          <p:nvPr/>
        </p:nvSpPr>
        <p:spPr bwMode="auto">
          <a:xfrm>
            <a:off x="5692775" y="3155950"/>
            <a:ext cx="1844675" cy="611188"/>
          </a:xfrm>
          <a:prstGeom prst="ellipse">
            <a:avLst/>
          </a:prstGeom>
          <a:solidFill>
            <a:srgbClr val="FFFF00"/>
          </a:solidFill>
          <a:ln w="9525">
            <a:solidFill>
              <a:schemeClr val="tx1"/>
            </a:solidFill>
            <a:round/>
            <a:headEnd/>
            <a:tailEnd/>
          </a:ln>
        </p:spPr>
        <p:txBody>
          <a:bodyPr/>
          <a:lstStyle/>
          <a:p>
            <a:pPr algn="ctr"/>
            <a:r>
              <a:rPr lang="en-US" altLang="en-US"/>
              <a:t>Subnet 3</a:t>
            </a:r>
          </a:p>
        </p:txBody>
      </p:sp>
      <p:sp>
        <p:nvSpPr>
          <p:cNvPr id="18" name="Oval 25"/>
          <p:cNvSpPr>
            <a:spLocks noChangeArrowheads="1"/>
          </p:cNvSpPr>
          <p:nvPr/>
        </p:nvSpPr>
        <p:spPr bwMode="auto">
          <a:xfrm>
            <a:off x="5710238" y="4278313"/>
            <a:ext cx="1827212" cy="452437"/>
          </a:xfrm>
          <a:prstGeom prst="ellipse">
            <a:avLst/>
          </a:prstGeom>
          <a:solidFill>
            <a:srgbClr val="FFFF00"/>
          </a:solidFill>
          <a:ln w="9525">
            <a:solidFill>
              <a:schemeClr val="tx1"/>
            </a:solidFill>
            <a:round/>
            <a:headEnd/>
            <a:tailEnd/>
          </a:ln>
        </p:spPr>
        <p:txBody>
          <a:bodyPr/>
          <a:lstStyle/>
          <a:p>
            <a:pPr algn="ctr"/>
            <a:r>
              <a:rPr lang="en-US" altLang="en-US"/>
              <a:t>Subnet 4</a:t>
            </a:r>
          </a:p>
        </p:txBody>
      </p:sp>
      <p:sp>
        <p:nvSpPr>
          <p:cNvPr id="19" name="TextBox 27"/>
          <p:cNvSpPr txBox="1">
            <a:spLocks noChangeArrowheads="1"/>
          </p:cNvSpPr>
          <p:nvPr/>
        </p:nvSpPr>
        <p:spPr bwMode="auto">
          <a:xfrm>
            <a:off x="4575175" y="6326188"/>
            <a:ext cx="3463925" cy="461962"/>
          </a:xfrm>
          <a:prstGeom prst="rect">
            <a:avLst/>
          </a:prstGeom>
          <a:solidFill>
            <a:srgbClr val="CCFDCB"/>
          </a:solidFill>
          <a:ln w="9525">
            <a:noFill/>
            <a:miter lim="800000"/>
            <a:headEnd/>
            <a:tailEnd/>
          </a:ln>
        </p:spPr>
        <p:txBody>
          <a:bodyPr wrap="none">
            <a:spAutoFit/>
          </a:bodyPr>
          <a:lstStyle/>
          <a:p>
            <a:r>
              <a:rPr lang="en-US" altLang="en-US"/>
              <a:t>IP Network: </a:t>
            </a:r>
            <a:r>
              <a:rPr lang="en-US" altLang="en-US" u="sng"/>
              <a:t>128.49</a:t>
            </a:r>
            <a:r>
              <a:rPr lang="en-US" altLang="en-US"/>
              <a:t>.</a:t>
            </a:r>
            <a:r>
              <a:rPr lang="en-US" altLang="en-US" b="1">
                <a:solidFill>
                  <a:srgbClr val="FF0000"/>
                </a:solidFill>
              </a:rPr>
              <a:t>0</a:t>
            </a:r>
            <a:r>
              <a:rPr lang="en-US" altLang="en-US" b="1"/>
              <a:t>.</a:t>
            </a:r>
            <a:r>
              <a:rPr lang="en-US" altLang="en-US" b="1" i="1">
                <a:solidFill>
                  <a:srgbClr val="7030A0"/>
                </a:solidFill>
              </a:rPr>
              <a:t>0</a:t>
            </a:r>
            <a:r>
              <a:rPr lang="en-US" altLang="en-US"/>
              <a:t>/16</a:t>
            </a:r>
          </a:p>
        </p:txBody>
      </p:sp>
      <p:sp>
        <p:nvSpPr>
          <p:cNvPr id="20" name="TextBox 28"/>
          <p:cNvSpPr txBox="1">
            <a:spLocks noChangeArrowheads="1"/>
          </p:cNvSpPr>
          <p:nvPr/>
        </p:nvSpPr>
        <p:spPr bwMode="auto">
          <a:xfrm>
            <a:off x="4598988" y="1462088"/>
            <a:ext cx="2274982" cy="400110"/>
          </a:xfrm>
          <a:prstGeom prst="rect">
            <a:avLst/>
          </a:prstGeom>
          <a:solidFill>
            <a:srgbClr val="00B050"/>
          </a:solidFill>
          <a:ln w="9525">
            <a:noFill/>
            <a:miter lim="800000"/>
            <a:headEnd/>
            <a:tailEnd/>
          </a:ln>
        </p:spPr>
        <p:txBody>
          <a:bodyPr wrap="none">
            <a:spAutoFit/>
          </a:bodyPr>
          <a:lstStyle/>
          <a:p>
            <a:r>
              <a:rPr lang="en-US" altLang="en-US" sz="2000" dirty="0"/>
              <a:t>Subnet </a:t>
            </a:r>
            <a:r>
              <a:rPr lang="en-US" altLang="en-US" sz="2000" u="sng" dirty="0"/>
              <a:t>128.49</a:t>
            </a:r>
            <a:r>
              <a:rPr lang="en-US" altLang="en-US" sz="2000" dirty="0"/>
              <a:t>.</a:t>
            </a:r>
            <a:r>
              <a:rPr lang="en-US" altLang="en-US" b="1" dirty="0"/>
              <a:t>0</a:t>
            </a:r>
            <a:r>
              <a:rPr lang="en-US" altLang="en-US" sz="2000" dirty="0"/>
              <a:t>.0/24</a:t>
            </a:r>
          </a:p>
        </p:txBody>
      </p:sp>
      <p:sp>
        <p:nvSpPr>
          <p:cNvPr id="21" name="TextBox 29"/>
          <p:cNvSpPr txBox="1">
            <a:spLocks noChangeArrowheads="1"/>
          </p:cNvSpPr>
          <p:nvPr/>
        </p:nvSpPr>
        <p:spPr bwMode="auto">
          <a:xfrm>
            <a:off x="5283200" y="2792413"/>
            <a:ext cx="2403475" cy="461962"/>
          </a:xfrm>
          <a:prstGeom prst="rect">
            <a:avLst/>
          </a:prstGeom>
          <a:solidFill>
            <a:srgbClr val="FFFF00"/>
          </a:solidFill>
          <a:ln w="9525">
            <a:noFill/>
            <a:miter lim="800000"/>
            <a:headEnd/>
            <a:tailEnd/>
          </a:ln>
        </p:spPr>
        <p:txBody>
          <a:bodyPr wrap="none">
            <a:spAutoFit/>
          </a:bodyPr>
          <a:lstStyle/>
          <a:p>
            <a:r>
              <a:rPr lang="en-US" altLang="en-US" sz="2000"/>
              <a:t>Subnet </a:t>
            </a:r>
            <a:r>
              <a:rPr lang="en-US" altLang="en-US" sz="2000" u="sng"/>
              <a:t>128.49</a:t>
            </a:r>
            <a:r>
              <a:rPr lang="en-US" altLang="en-US" sz="2000"/>
              <a:t>.</a:t>
            </a:r>
            <a:r>
              <a:rPr lang="en-US" altLang="en-US" b="1">
                <a:solidFill>
                  <a:srgbClr val="FF0000"/>
                </a:solidFill>
              </a:rPr>
              <a:t>1</a:t>
            </a:r>
            <a:r>
              <a:rPr lang="en-US" altLang="en-US" sz="2000"/>
              <a:t>.</a:t>
            </a:r>
            <a:r>
              <a:rPr lang="en-US" altLang="en-US" sz="2000" b="1" i="1">
                <a:solidFill>
                  <a:srgbClr val="7030A0"/>
                </a:solidFill>
              </a:rPr>
              <a:t>0</a:t>
            </a:r>
            <a:r>
              <a:rPr lang="en-US" altLang="en-US" sz="2000"/>
              <a:t>/25</a:t>
            </a:r>
          </a:p>
        </p:txBody>
      </p:sp>
      <p:sp>
        <p:nvSpPr>
          <p:cNvPr id="22" name="TextBox 30"/>
          <p:cNvSpPr txBox="1">
            <a:spLocks noChangeArrowheads="1"/>
          </p:cNvSpPr>
          <p:nvPr/>
        </p:nvSpPr>
        <p:spPr bwMode="auto">
          <a:xfrm>
            <a:off x="5786438" y="3884613"/>
            <a:ext cx="2659062" cy="461962"/>
          </a:xfrm>
          <a:prstGeom prst="rect">
            <a:avLst/>
          </a:prstGeom>
          <a:solidFill>
            <a:srgbClr val="FFFF00"/>
          </a:solidFill>
          <a:ln w="9525">
            <a:noFill/>
            <a:miter lim="800000"/>
            <a:headEnd/>
            <a:tailEnd/>
          </a:ln>
        </p:spPr>
        <p:txBody>
          <a:bodyPr wrap="none">
            <a:spAutoFit/>
          </a:bodyPr>
          <a:lstStyle/>
          <a:p>
            <a:r>
              <a:rPr lang="en-US" altLang="en-US" sz="2000"/>
              <a:t>Subnet </a:t>
            </a:r>
            <a:r>
              <a:rPr lang="en-US" altLang="en-US" sz="2000" u="sng"/>
              <a:t>128.49</a:t>
            </a:r>
            <a:r>
              <a:rPr lang="en-US" altLang="en-US" sz="2000"/>
              <a:t>.</a:t>
            </a:r>
            <a:r>
              <a:rPr lang="en-US" altLang="en-US" b="1">
                <a:solidFill>
                  <a:srgbClr val="FF0000"/>
                </a:solidFill>
              </a:rPr>
              <a:t>1</a:t>
            </a:r>
            <a:r>
              <a:rPr lang="en-US" altLang="en-US" sz="2000"/>
              <a:t>.</a:t>
            </a:r>
            <a:r>
              <a:rPr lang="en-US" altLang="en-US" sz="2000" b="1" i="1">
                <a:solidFill>
                  <a:srgbClr val="7030A0"/>
                </a:solidFill>
              </a:rPr>
              <a:t>128</a:t>
            </a:r>
            <a:r>
              <a:rPr lang="en-US" altLang="en-US" sz="2000"/>
              <a:t>/25</a:t>
            </a:r>
          </a:p>
        </p:txBody>
      </p:sp>
      <p:sp>
        <p:nvSpPr>
          <p:cNvPr id="23" name="TextBox 31"/>
          <p:cNvSpPr txBox="1">
            <a:spLocks noChangeArrowheads="1"/>
          </p:cNvSpPr>
          <p:nvPr/>
        </p:nvSpPr>
        <p:spPr bwMode="auto">
          <a:xfrm>
            <a:off x="4776788" y="5443538"/>
            <a:ext cx="2274982" cy="400110"/>
          </a:xfrm>
          <a:prstGeom prst="rect">
            <a:avLst/>
          </a:prstGeom>
          <a:solidFill>
            <a:srgbClr val="00B050"/>
          </a:solidFill>
          <a:ln w="9525">
            <a:noFill/>
            <a:miter lim="800000"/>
            <a:headEnd/>
            <a:tailEnd/>
          </a:ln>
        </p:spPr>
        <p:txBody>
          <a:bodyPr wrap="none">
            <a:spAutoFit/>
          </a:bodyPr>
          <a:lstStyle/>
          <a:p>
            <a:r>
              <a:rPr lang="en-US" altLang="en-US" sz="2000"/>
              <a:t>Subnet </a:t>
            </a:r>
            <a:r>
              <a:rPr lang="en-US" altLang="en-US" sz="2000" u="sng"/>
              <a:t>128.49</a:t>
            </a:r>
            <a:r>
              <a:rPr lang="en-US" altLang="en-US" sz="2000"/>
              <a:t>.</a:t>
            </a:r>
            <a:r>
              <a:rPr lang="en-US" altLang="en-US" b="1"/>
              <a:t>3</a:t>
            </a:r>
            <a:r>
              <a:rPr lang="en-US" altLang="en-US" sz="2000"/>
              <a:t>.0/24</a:t>
            </a:r>
          </a:p>
        </p:txBody>
      </p:sp>
      <p:sp>
        <p:nvSpPr>
          <p:cNvPr id="24" name="TextBox 40"/>
          <p:cNvSpPr txBox="1">
            <a:spLocks noChangeArrowheads="1"/>
          </p:cNvSpPr>
          <p:nvPr/>
        </p:nvSpPr>
        <p:spPr bwMode="auto">
          <a:xfrm>
            <a:off x="623888" y="4667250"/>
            <a:ext cx="3535362" cy="461963"/>
          </a:xfrm>
          <a:prstGeom prst="rect">
            <a:avLst/>
          </a:prstGeom>
          <a:solidFill>
            <a:srgbClr val="FFC000"/>
          </a:solidFill>
          <a:ln w="9525">
            <a:noFill/>
            <a:miter lim="800000"/>
            <a:headEnd/>
            <a:tailEnd/>
          </a:ln>
        </p:spPr>
        <p:txBody>
          <a:bodyPr wrap="none">
            <a:spAutoFit/>
          </a:bodyPr>
          <a:lstStyle/>
          <a:p>
            <a:r>
              <a:rPr lang="en-US" altLang="en-US"/>
              <a:t>Subnetwork: </a:t>
            </a:r>
            <a:r>
              <a:rPr lang="en-US" altLang="en-US" u="sng"/>
              <a:t>128.49</a:t>
            </a:r>
            <a:r>
              <a:rPr lang="en-US" altLang="en-US"/>
              <a:t>.</a:t>
            </a:r>
            <a:r>
              <a:rPr lang="en-US" altLang="en-US" b="1">
                <a:solidFill>
                  <a:srgbClr val="FF0000"/>
                </a:solidFill>
              </a:rPr>
              <a:t>1</a:t>
            </a:r>
            <a:r>
              <a:rPr lang="en-US" altLang="en-US"/>
              <a:t>.0/24</a:t>
            </a:r>
          </a:p>
        </p:txBody>
      </p:sp>
      <p:cxnSp>
        <p:nvCxnSpPr>
          <p:cNvPr id="25" name="Straight Arrow Connector 42"/>
          <p:cNvCxnSpPr>
            <a:cxnSpLocks noChangeShapeType="1"/>
          </p:cNvCxnSpPr>
          <p:nvPr/>
        </p:nvCxnSpPr>
        <p:spPr bwMode="auto">
          <a:xfrm flipV="1">
            <a:off x="4159250" y="4292600"/>
            <a:ext cx="646113" cy="374650"/>
          </a:xfrm>
          <a:prstGeom prst="straightConnector1">
            <a:avLst/>
          </a:prstGeom>
          <a:noFill/>
          <a:ln w="9525">
            <a:solidFill>
              <a:schemeClr val="tx1"/>
            </a:solidFill>
            <a:round/>
            <a:headEnd/>
            <a:tailEnd type="triangle" w="med" len="med"/>
          </a:ln>
        </p:spPr>
      </p:cxnSp>
      <p:cxnSp>
        <p:nvCxnSpPr>
          <p:cNvPr id="26" name="Straight Arrow Connector 59"/>
          <p:cNvCxnSpPr>
            <a:cxnSpLocks noChangeShapeType="1"/>
            <a:stCxn id="17" idx="2"/>
            <a:endCxn id="12" idx="3"/>
          </p:cNvCxnSpPr>
          <p:nvPr/>
        </p:nvCxnSpPr>
        <p:spPr bwMode="auto">
          <a:xfrm flipH="1">
            <a:off x="4586288" y="3460750"/>
            <a:ext cx="1106487" cy="425450"/>
          </a:xfrm>
          <a:prstGeom prst="straightConnector1">
            <a:avLst/>
          </a:prstGeom>
          <a:noFill/>
          <a:ln w="9525">
            <a:solidFill>
              <a:schemeClr val="tx1"/>
            </a:solidFill>
            <a:round/>
            <a:headEnd type="triangle" w="med" len="med"/>
            <a:tailEnd type="triangle" w="med" len="med"/>
          </a:ln>
        </p:spPr>
      </p:cxnSp>
      <p:sp>
        <p:nvSpPr>
          <p:cNvPr id="27" name="TextBox 1"/>
          <p:cNvSpPr txBox="1">
            <a:spLocks noChangeArrowheads="1"/>
          </p:cNvSpPr>
          <p:nvPr/>
        </p:nvSpPr>
        <p:spPr bwMode="auto">
          <a:xfrm>
            <a:off x="173038" y="5640388"/>
            <a:ext cx="4043362" cy="460375"/>
          </a:xfrm>
          <a:prstGeom prst="rect">
            <a:avLst/>
          </a:prstGeom>
          <a:noFill/>
          <a:ln w="9525">
            <a:noFill/>
            <a:miter lim="800000"/>
            <a:headEnd/>
            <a:tailEnd/>
          </a:ln>
        </p:spPr>
        <p:txBody>
          <a:bodyPr wrap="none">
            <a:spAutoFit/>
          </a:bodyPr>
          <a:lstStyle/>
          <a:p>
            <a:r>
              <a:rPr lang="en-US"/>
              <a:t>2 bytes available for subnetting</a:t>
            </a:r>
          </a:p>
        </p:txBody>
      </p:sp>
      <p:cxnSp>
        <p:nvCxnSpPr>
          <p:cNvPr id="28" name="Straight Arrow Connector 4"/>
          <p:cNvCxnSpPr>
            <a:cxnSpLocks noChangeShapeType="1"/>
          </p:cNvCxnSpPr>
          <p:nvPr/>
        </p:nvCxnSpPr>
        <p:spPr bwMode="auto">
          <a:xfrm>
            <a:off x="3048000" y="5943600"/>
            <a:ext cx="4260850" cy="404813"/>
          </a:xfrm>
          <a:prstGeom prst="straightConnector1">
            <a:avLst/>
          </a:prstGeom>
          <a:noFill/>
          <a:ln w="9525">
            <a:solidFill>
              <a:schemeClr val="tx1"/>
            </a:solidFill>
            <a:round/>
            <a:headEnd/>
            <a:tailEnd type="triangle" w="med" len="med"/>
          </a:ln>
        </p:spPr>
      </p:cxnSp>
      <p:sp>
        <p:nvSpPr>
          <p:cNvPr id="29" name="TextBox 8"/>
          <p:cNvSpPr txBox="1">
            <a:spLocks noChangeArrowheads="1"/>
          </p:cNvSpPr>
          <p:nvPr/>
        </p:nvSpPr>
        <p:spPr bwMode="auto">
          <a:xfrm>
            <a:off x="7051675" y="2390775"/>
            <a:ext cx="1516063" cy="369888"/>
          </a:xfrm>
          <a:prstGeom prst="rect">
            <a:avLst/>
          </a:prstGeom>
          <a:noFill/>
          <a:ln w="9525">
            <a:noFill/>
            <a:miter lim="800000"/>
            <a:headEnd/>
            <a:tailEnd/>
          </a:ln>
        </p:spPr>
        <p:txBody>
          <a:bodyPr>
            <a:spAutoFit/>
          </a:bodyPr>
          <a:lstStyle/>
          <a:p>
            <a:r>
              <a:rPr lang="en-US" sz="1800" b="1" i="1"/>
              <a:t>34</a:t>
            </a:r>
            <a:r>
              <a:rPr lang="en-US" sz="1800"/>
              <a:t>=</a:t>
            </a:r>
            <a:r>
              <a:rPr lang="en-US" sz="1800" b="1" i="1">
                <a:solidFill>
                  <a:srgbClr val="7030A0"/>
                </a:solidFill>
              </a:rPr>
              <a:t>0</a:t>
            </a:r>
            <a:r>
              <a:rPr lang="en-US" sz="1800"/>
              <a:t>0000000</a:t>
            </a:r>
          </a:p>
        </p:txBody>
      </p:sp>
      <p:sp>
        <p:nvSpPr>
          <p:cNvPr id="30" name="TextBox 31"/>
          <p:cNvSpPr txBox="1">
            <a:spLocks noChangeArrowheads="1"/>
          </p:cNvSpPr>
          <p:nvPr/>
        </p:nvSpPr>
        <p:spPr bwMode="auto">
          <a:xfrm>
            <a:off x="7488238" y="4314825"/>
            <a:ext cx="1592262" cy="369888"/>
          </a:xfrm>
          <a:prstGeom prst="rect">
            <a:avLst/>
          </a:prstGeom>
          <a:noFill/>
          <a:ln w="9525">
            <a:noFill/>
            <a:miter lim="800000"/>
            <a:headEnd/>
            <a:tailEnd/>
          </a:ln>
        </p:spPr>
        <p:txBody>
          <a:bodyPr>
            <a:spAutoFit/>
          </a:bodyPr>
          <a:lstStyle/>
          <a:p>
            <a:r>
              <a:rPr lang="en-US" sz="1800" b="1" i="1"/>
              <a:t>132</a:t>
            </a:r>
            <a:r>
              <a:rPr lang="en-US" sz="1800"/>
              <a:t>=</a:t>
            </a:r>
            <a:r>
              <a:rPr lang="en-US" sz="1800" b="1" i="1">
                <a:solidFill>
                  <a:srgbClr val="7030A0"/>
                </a:solidFill>
              </a:rPr>
              <a:t>1</a:t>
            </a:r>
            <a:r>
              <a:rPr lang="en-US" sz="1800"/>
              <a:t>0000000</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95</a:t>
            </a:fld>
            <a:endParaRPr lang="en-US"/>
          </a:p>
        </p:txBody>
      </p:sp>
      <p:graphicFrame>
        <p:nvGraphicFramePr>
          <p:cNvPr id="4" name="Table 3"/>
          <p:cNvGraphicFramePr>
            <a:graphicFrameLocks noGrp="1"/>
          </p:cNvGraphicFramePr>
          <p:nvPr/>
        </p:nvGraphicFramePr>
        <p:xfrm>
          <a:off x="990600" y="1463040"/>
          <a:ext cx="7315200" cy="4023360"/>
        </p:xfrm>
        <a:graphic>
          <a:graphicData uri="http://schemas.openxmlformats.org/drawingml/2006/table">
            <a:tbl>
              <a:tblPr firstRow="1" bandRow="1">
                <a:tableStyleId>{5C22544A-7EE6-4342-B048-85BDC9FD1C3A}</a:tableStyleId>
              </a:tblPr>
              <a:tblGrid>
                <a:gridCol w="2743200"/>
                <a:gridCol w="2133600"/>
                <a:gridCol w="2438400"/>
              </a:tblGrid>
              <a:tr h="370840">
                <a:tc>
                  <a:txBody>
                    <a:bodyPr/>
                    <a:lstStyle/>
                    <a:p>
                      <a:pPr algn="ctr"/>
                      <a:r>
                        <a:rPr lang="en-US" sz="2400" dirty="0" smtClean="0"/>
                        <a:t>Subnet </a:t>
                      </a:r>
                      <a:endParaRPr lang="en-US" sz="2400" dirty="0"/>
                    </a:p>
                  </a:txBody>
                  <a:tcPr/>
                </a:tc>
                <a:tc>
                  <a:txBody>
                    <a:bodyPr/>
                    <a:lstStyle/>
                    <a:p>
                      <a:pPr algn="ctr"/>
                      <a:r>
                        <a:rPr lang="en-US" sz="2400" dirty="0" smtClean="0"/>
                        <a:t>Network bits</a:t>
                      </a:r>
                      <a:endParaRPr lang="en-US" sz="2400" dirty="0"/>
                    </a:p>
                  </a:txBody>
                  <a:tcPr/>
                </a:tc>
                <a:tc>
                  <a:txBody>
                    <a:bodyPr/>
                    <a:lstStyle/>
                    <a:p>
                      <a:pPr algn="ctr"/>
                      <a:r>
                        <a:rPr lang="en-US" sz="2400" dirty="0" smtClean="0"/>
                        <a:t>Total number</a:t>
                      </a:r>
                      <a:r>
                        <a:rPr lang="en-US" sz="2400" baseline="0" dirty="0" smtClean="0"/>
                        <a:t> of host</a:t>
                      </a:r>
                      <a:endParaRPr lang="en-US" sz="2400" dirty="0"/>
                    </a:p>
                  </a:txBody>
                  <a:tcPr/>
                </a:tc>
              </a:tr>
              <a:tr h="370840">
                <a:tc>
                  <a:txBody>
                    <a:bodyPr/>
                    <a:lstStyle/>
                    <a:p>
                      <a:pPr algn="ctr"/>
                      <a:r>
                        <a:rPr lang="en-US" sz="2400" dirty="0" smtClean="0"/>
                        <a:t>255.255.255.0</a:t>
                      </a:r>
                      <a:endParaRPr lang="en-US" sz="2400" dirty="0"/>
                    </a:p>
                  </a:txBody>
                  <a:tcPr/>
                </a:tc>
                <a:tc>
                  <a:txBody>
                    <a:bodyPr/>
                    <a:lstStyle/>
                    <a:p>
                      <a:pPr algn="ctr"/>
                      <a:r>
                        <a:rPr lang="en-US" sz="2400" baseline="0" dirty="0" smtClean="0"/>
                        <a:t>  /24</a:t>
                      </a:r>
                      <a:endParaRPr lang="en-US" sz="2400" dirty="0"/>
                    </a:p>
                  </a:txBody>
                  <a:tcPr/>
                </a:tc>
                <a:tc>
                  <a:txBody>
                    <a:bodyPr/>
                    <a:lstStyle/>
                    <a:p>
                      <a:pPr algn="ctr"/>
                      <a:r>
                        <a:rPr lang="en-US" sz="2400" dirty="0" smtClean="0"/>
                        <a:t>254</a:t>
                      </a:r>
                      <a:endParaRPr lang="en-US" sz="2400"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255.255.255.128</a:t>
                      </a:r>
                      <a:endParaRPr lang="en-US" sz="2400" dirty="0"/>
                    </a:p>
                  </a:txBody>
                  <a:tcPr/>
                </a:tc>
                <a:tc>
                  <a:txBody>
                    <a:bodyPr/>
                    <a:lstStyle/>
                    <a:p>
                      <a:pPr algn="ctr"/>
                      <a:r>
                        <a:rPr lang="en-US" sz="2400" dirty="0" smtClean="0"/>
                        <a:t>/25</a:t>
                      </a:r>
                      <a:endParaRPr lang="en-US" sz="2400" dirty="0"/>
                    </a:p>
                  </a:txBody>
                  <a:tcPr/>
                </a:tc>
                <a:tc>
                  <a:txBody>
                    <a:bodyPr/>
                    <a:lstStyle/>
                    <a:p>
                      <a:pPr algn="ctr"/>
                      <a:r>
                        <a:rPr lang="en-US" sz="2400" dirty="0" smtClean="0"/>
                        <a:t>126</a:t>
                      </a:r>
                      <a:endParaRPr lang="en-US" sz="2400"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255.255.255.192</a:t>
                      </a:r>
                      <a:endParaRPr lang="en-US" sz="2400" dirty="0"/>
                    </a:p>
                  </a:txBody>
                  <a:tcPr/>
                </a:tc>
                <a:tc>
                  <a:txBody>
                    <a:bodyPr/>
                    <a:lstStyle/>
                    <a:p>
                      <a:pPr algn="ctr"/>
                      <a:r>
                        <a:rPr lang="en-US" sz="2400" dirty="0" smtClean="0"/>
                        <a:t>/26</a:t>
                      </a:r>
                      <a:endParaRPr lang="en-US" sz="2400" dirty="0"/>
                    </a:p>
                  </a:txBody>
                  <a:tcPr/>
                </a:tc>
                <a:tc>
                  <a:txBody>
                    <a:bodyPr/>
                    <a:lstStyle/>
                    <a:p>
                      <a:pPr algn="ctr"/>
                      <a:r>
                        <a:rPr lang="en-US" sz="2400" dirty="0" smtClean="0"/>
                        <a:t>62</a:t>
                      </a:r>
                      <a:endParaRPr lang="en-US" sz="2400"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255.255.255.224</a:t>
                      </a:r>
                      <a:endParaRPr lang="en-US" sz="2400" dirty="0"/>
                    </a:p>
                  </a:txBody>
                  <a:tcPr/>
                </a:tc>
                <a:tc>
                  <a:txBody>
                    <a:bodyPr/>
                    <a:lstStyle/>
                    <a:p>
                      <a:pPr algn="ctr"/>
                      <a:r>
                        <a:rPr lang="en-US" sz="2400" dirty="0" smtClean="0"/>
                        <a:t>/27</a:t>
                      </a:r>
                      <a:endParaRPr lang="en-US" sz="2400" dirty="0"/>
                    </a:p>
                  </a:txBody>
                  <a:tcPr/>
                </a:tc>
                <a:tc>
                  <a:txBody>
                    <a:bodyPr/>
                    <a:lstStyle/>
                    <a:p>
                      <a:pPr algn="ctr"/>
                      <a:r>
                        <a:rPr lang="en-US" sz="2400" dirty="0" smtClean="0"/>
                        <a:t>30</a:t>
                      </a:r>
                      <a:endParaRPr lang="en-US" sz="2400"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255.255.255.240</a:t>
                      </a:r>
                      <a:endParaRPr lang="en-US" sz="2400" dirty="0"/>
                    </a:p>
                  </a:txBody>
                  <a:tcPr/>
                </a:tc>
                <a:tc>
                  <a:txBody>
                    <a:bodyPr/>
                    <a:lstStyle/>
                    <a:p>
                      <a:pPr algn="ctr"/>
                      <a:r>
                        <a:rPr lang="en-US" sz="2400" dirty="0" smtClean="0"/>
                        <a:t>/28</a:t>
                      </a:r>
                      <a:endParaRPr lang="en-US" sz="2400" dirty="0"/>
                    </a:p>
                  </a:txBody>
                  <a:tcPr/>
                </a:tc>
                <a:tc>
                  <a:txBody>
                    <a:bodyPr/>
                    <a:lstStyle/>
                    <a:p>
                      <a:pPr algn="ctr"/>
                      <a:r>
                        <a:rPr lang="en-US" sz="2400" dirty="0" smtClean="0"/>
                        <a:t>14</a:t>
                      </a:r>
                      <a:endParaRPr lang="en-US" sz="2400"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255.255.255.248</a:t>
                      </a:r>
                      <a:endParaRPr lang="en-US" sz="2400" dirty="0"/>
                    </a:p>
                  </a:txBody>
                  <a:tcPr/>
                </a:tc>
                <a:tc>
                  <a:txBody>
                    <a:bodyPr/>
                    <a:lstStyle/>
                    <a:p>
                      <a:pPr algn="ctr"/>
                      <a:r>
                        <a:rPr lang="en-US" sz="2400" dirty="0" smtClean="0"/>
                        <a:t>/29</a:t>
                      </a:r>
                      <a:endParaRPr lang="en-US" sz="2400" dirty="0"/>
                    </a:p>
                  </a:txBody>
                  <a:tcPr/>
                </a:tc>
                <a:tc>
                  <a:txBody>
                    <a:bodyPr/>
                    <a:lstStyle/>
                    <a:p>
                      <a:pPr algn="ctr"/>
                      <a:r>
                        <a:rPr lang="en-US" sz="2400" dirty="0" smtClean="0"/>
                        <a:t>6</a:t>
                      </a:r>
                      <a:endParaRPr lang="en-US" sz="2400"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255.255.255.252</a:t>
                      </a:r>
                      <a:endParaRPr lang="en-US" sz="2400" dirty="0"/>
                    </a:p>
                  </a:txBody>
                  <a:tcPr/>
                </a:tc>
                <a:tc>
                  <a:txBody>
                    <a:bodyPr/>
                    <a:lstStyle/>
                    <a:p>
                      <a:pPr algn="ctr"/>
                      <a:r>
                        <a:rPr lang="en-US" sz="2400" dirty="0" smtClean="0"/>
                        <a:t>/30</a:t>
                      </a:r>
                      <a:endParaRPr lang="en-US" sz="2400" dirty="0"/>
                    </a:p>
                  </a:txBody>
                  <a:tcPr/>
                </a:tc>
                <a:tc>
                  <a:txBody>
                    <a:bodyPr/>
                    <a:lstStyle/>
                    <a:p>
                      <a:pPr algn="ctr"/>
                      <a:r>
                        <a:rPr lang="en-US" sz="2400" dirty="0" smtClean="0"/>
                        <a:t>2</a:t>
                      </a:r>
                      <a:endParaRPr lang="en-US" sz="2400" dirty="0"/>
                    </a:p>
                  </a:txBody>
                  <a:tcPr/>
                </a:tc>
              </a:tr>
            </a:tbl>
          </a:graphicData>
        </a:graphic>
      </p:graphicFrame>
      <p:sp>
        <p:nvSpPr>
          <p:cNvPr id="5" name="Title 1"/>
          <p:cNvSpPr txBox="1">
            <a:spLocks/>
          </p:cNvSpPr>
          <p:nvPr/>
        </p:nvSpPr>
        <p:spPr>
          <a:xfrm>
            <a:off x="76200" y="304800"/>
            <a:ext cx="89916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000" b="0" i="0" u="none" strike="noStrike" kern="1200" cap="none" spc="0" normalizeH="0" baseline="0" noProof="0" dirty="0" err="1" smtClean="0">
                <a:ln>
                  <a:noFill/>
                </a:ln>
                <a:solidFill>
                  <a:schemeClr val="tx2"/>
                </a:solidFill>
                <a:effectLst/>
                <a:uLnTx/>
                <a:uFillTx/>
                <a:latin typeface="+mj-lt"/>
                <a:ea typeface="ＭＳ Ｐゴシック" pitchFamily="34" charset="-128"/>
                <a:cs typeface="+mj-cs"/>
              </a:rPr>
              <a:t>Subnetting</a:t>
            </a:r>
            <a:r>
              <a:rPr kumimoji="0" lang="en-US" altLang="en-US" sz="4000" b="0" i="0" u="none" strike="noStrike" kern="1200" cap="none" spc="0" normalizeH="0" baseline="0" noProof="0" dirty="0" smtClean="0">
                <a:ln>
                  <a:noFill/>
                </a:ln>
                <a:solidFill>
                  <a:schemeClr val="tx2"/>
                </a:solidFill>
                <a:effectLst/>
                <a:uLnTx/>
                <a:uFillTx/>
                <a:latin typeface="+mj-lt"/>
                <a:ea typeface="ＭＳ Ｐゴシック" pitchFamily="34" charset="-128"/>
                <a:cs typeface="+mj-cs"/>
              </a:rPr>
              <a:t> Example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96</a:t>
            </a:fld>
            <a:endParaRPr lang="en-US"/>
          </a:p>
        </p:txBody>
      </p:sp>
      <p:sp>
        <p:nvSpPr>
          <p:cNvPr id="4" name="Title 1"/>
          <p:cNvSpPr txBox="1">
            <a:spLocks/>
          </p:cNvSpPr>
          <p:nvPr/>
        </p:nvSpPr>
        <p:spPr>
          <a:xfrm>
            <a:off x="76200" y="304800"/>
            <a:ext cx="89916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000" b="0" i="0" u="none" strike="noStrike" kern="1200" cap="none" spc="0" normalizeH="0" baseline="0" noProof="0" dirty="0" err="1" smtClean="0">
                <a:ln>
                  <a:noFill/>
                </a:ln>
                <a:solidFill>
                  <a:schemeClr val="tx2"/>
                </a:solidFill>
                <a:effectLst/>
                <a:uLnTx/>
                <a:uFillTx/>
                <a:latin typeface="+mj-lt"/>
                <a:ea typeface="ＭＳ Ｐゴシック" pitchFamily="34" charset="-128"/>
                <a:cs typeface="+mj-cs"/>
              </a:rPr>
              <a:t>Subnetting</a:t>
            </a:r>
            <a:r>
              <a:rPr kumimoji="0" lang="en-US" altLang="en-US" sz="4000" b="0" i="0" u="none" strike="noStrike" kern="1200" cap="none" spc="0" normalizeH="0" baseline="0" noProof="0" dirty="0" smtClean="0">
                <a:ln>
                  <a:noFill/>
                </a:ln>
                <a:solidFill>
                  <a:schemeClr val="tx2"/>
                </a:solidFill>
                <a:effectLst/>
                <a:uLnTx/>
                <a:uFillTx/>
                <a:latin typeface="+mj-lt"/>
                <a:ea typeface="ＭＳ Ｐゴシック" pitchFamily="34" charset="-128"/>
                <a:cs typeface="+mj-cs"/>
              </a:rPr>
              <a:t> Example</a:t>
            </a:r>
          </a:p>
        </p:txBody>
      </p:sp>
      <p:sp>
        <p:nvSpPr>
          <p:cNvPr id="5" name="Content Placeholder 2"/>
          <p:cNvSpPr txBox="1">
            <a:spLocks/>
          </p:cNvSpPr>
          <p:nvPr/>
        </p:nvSpPr>
        <p:spPr>
          <a:xfrm>
            <a:off x="152400" y="1371600"/>
            <a:ext cx="8915400" cy="5257800"/>
          </a:xfrm>
          <a:prstGeom prst="rect">
            <a:avLst/>
          </a:prstGeom>
        </p:spPr>
        <p:txBody>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en-US" sz="2600" b="0" i="0" u="none" strike="noStrike" kern="1200" cap="none" spc="0" normalizeH="0" baseline="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rPr>
              <a:t>An organization with 4 departments has the following IP address space: 192.168.1.0/24. As the systems manager, you are required to create subnets to accommodate the IT needs of 4 departments. The subnets have to support to </a:t>
            </a:r>
            <a:r>
              <a:rPr lang="en-US" altLang="en-US" sz="2600" dirty="0" smtClean="0">
                <a:latin typeface="Times New Roman" panose="02020603050405020304" pitchFamily="18" charset="0"/>
                <a:ea typeface="ＭＳ Ｐゴシック" pitchFamily="34" charset="-128"/>
                <a:cs typeface="Times New Roman" panose="02020603050405020304" pitchFamily="18" charset="0"/>
              </a:rPr>
              <a:t>100</a:t>
            </a:r>
            <a:r>
              <a:rPr kumimoji="0" lang="en-US" altLang="en-US" sz="2600" b="0" i="0" u="none" strike="noStrike" kern="1200" cap="none" spc="0" normalizeH="0" baseline="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rPr>
              <a:t>, 50, 25, and </a:t>
            </a:r>
            <a:r>
              <a:rPr lang="en-US" altLang="en-US" sz="2600" dirty="0" smtClean="0">
                <a:latin typeface="Times New Roman" panose="02020603050405020304" pitchFamily="18" charset="0"/>
                <a:ea typeface="ＭＳ Ｐゴシック" pitchFamily="34" charset="-128"/>
                <a:cs typeface="Times New Roman" panose="02020603050405020304" pitchFamily="18" charset="0"/>
              </a:rPr>
              <a:t>05</a:t>
            </a:r>
            <a:r>
              <a:rPr kumimoji="0" lang="en-US" altLang="en-US" sz="2600" b="0" i="0" u="none" strike="noStrike" kern="1200" cap="none" spc="0" normalizeH="0" baseline="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rPr>
              <a:t> hosts respectively. What are the 4 </a:t>
            </a:r>
            <a:r>
              <a:rPr kumimoji="0" lang="en-US" altLang="en-US" sz="2600" b="1" i="0" u="none" strike="noStrike" kern="1200" cap="none" spc="0" normalizeH="0" baseline="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rPr>
              <a:t>subnet network </a:t>
            </a:r>
            <a:r>
              <a:rPr kumimoji="0" lang="en-US" altLang="en-US" sz="2600" b="0" i="0" u="none" strike="noStrike" kern="1200" cap="none" spc="0" normalizeH="0" baseline="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rPr>
              <a:t>numbers?</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600" b="0" i="0" u="none" strike="noStrike" kern="1200" cap="none" spc="0" normalizeH="0" baseline="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en-US" sz="2600" b="0" i="0" u="none" strike="noStrike" kern="1200" cap="none" spc="0" normalizeH="0" baseline="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rPr>
              <a:t>Solution:</a:t>
            </a:r>
          </a:p>
          <a:p>
            <a:pPr marL="548640" lvl="1" indent="-228600" algn="just">
              <a:spcBef>
                <a:spcPts val="370"/>
              </a:spcBef>
              <a:buClr>
                <a:schemeClr val="accent2"/>
              </a:buClr>
              <a:buSzPct val="85000"/>
              <a:buFont typeface="Wingdings 2"/>
              <a:buChar char=""/>
              <a:defRPr/>
            </a:pPr>
            <a:r>
              <a:rPr lang="en-US" altLang="en-US" sz="2400" dirty="0" smtClean="0">
                <a:latin typeface="Times New Roman" panose="02020603050405020304" pitchFamily="18" charset="0"/>
                <a:ea typeface="ＭＳ Ｐゴシック" pitchFamily="34" charset="-128"/>
                <a:cs typeface="Times New Roman" panose="02020603050405020304" pitchFamily="18" charset="0"/>
              </a:rPr>
              <a:t>192.168.1.0/25 </a:t>
            </a:r>
            <a:r>
              <a:rPr kumimoji="0" lang="en-US" altLang="en-US" sz="2400" b="0" i="0" u="none" strike="noStrike" kern="1200" cap="none" spc="0" normalizeH="0" baseline="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rPr>
              <a:t>(255.255.255.128) total 126 </a:t>
            </a:r>
            <a:r>
              <a:rPr kumimoji="0" lang="en-US" altLang="en-US" sz="2400" b="0" i="0" u="none" strike="noStrike" kern="1200" cap="none" spc="0" normalizeH="0" baseline="0" noProof="0" dirty="0" err="1" smtClean="0">
                <a:ln>
                  <a:noFill/>
                </a:ln>
                <a:effectLst/>
                <a:uLnTx/>
                <a:uFillTx/>
                <a:latin typeface="Times New Roman" panose="02020603050405020304" pitchFamily="18" charset="0"/>
                <a:ea typeface="ＭＳ Ｐゴシック" pitchFamily="34" charset="-128"/>
                <a:cs typeface="Times New Roman" panose="02020603050405020304" pitchFamily="18" charset="0"/>
              </a:rPr>
              <a:t>ip</a:t>
            </a:r>
            <a:endParaRPr kumimoji="0" lang="en-US" altLang="en-US" sz="2400" b="0" i="0" u="none" strike="noStrike" kern="1200" cap="none" spc="0" normalizeH="0" baseline="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endParaRPr>
          </a:p>
          <a:p>
            <a:pPr marL="548640" lvl="1" indent="-228600" algn="just">
              <a:spcBef>
                <a:spcPts val="370"/>
              </a:spcBef>
              <a:buClr>
                <a:schemeClr val="accent2"/>
              </a:buClr>
              <a:buSzPct val="85000"/>
              <a:buFont typeface="Wingdings 2"/>
              <a:buChar char=""/>
              <a:defRPr/>
            </a:pPr>
            <a:r>
              <a:rPr lang="en-US" altLang="en-US" sz="2400" dirty="0" smtClean="0">
                <a:latin typeface="Times New Roman" panose="02020603050405020304" pitchFamily="18" charset="0"/>
                <a:ea typeface="ＭＳ Ｐゴシック" pitchFamily="34" charset="-128"/>
                <a:cs typeface="Times New Roman" panose="02020603050405020304" pitchFamily="18" charset="0"/>
              </a:rPr>
              <a:t>192.168.1.0/26 (255.255.255.192) total 62 valid </a:t>
            </a:r>
            <a:r>
              <a:rPr lang="en-US" altLang="en-US" sz="2400" dirty="0" err="1" smtClean="0">
                <a:latin typeface="Times New Roman" panose="02020603050405020304" pitchFamily="18" charset="0"/>
                <a:ea typeface="ＭＳ Ｐゴシック" pitchFamily="34" charset="-128"/>
                <a:cs typeface="Times New Roman" panose="02020603050405020304" pitchFamily="18" charset="0"/>
              </a:rPr>
              <a:t>ip</a:t>
            </a:r>
            <a:endParaRPr kumimoji="0" lang="en-US" altLang="en-US" sz="2400" b="0" i="0" u="none" strike="noStrike" kern="1200" cap="none" spc="0" normalizeH="0" baseline="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endParaRPr>
          </a:p>
          <a:p>
            <a:pPr marL="548640" lvl="1" indent="-228600" algn="just">
              <a:spcBef>
                <a:spcPts val="370"/>
              </a:spcBef>
              <a:buClr>
                <a:schemeClr val="accent2"/>
              </a:buClr>
              <a:buSzPct val="85000"/>
              <a:buFont typeface="Wingdings 2"/>
              <a:buChar char=""/>
              <a:defRPr/>
            </a:pPr>
            <a:r>
              <a:rPr lang="en-US" altLang="en-US" sz="2400" dirty="0" smtClean="0">
                <a:latin typeface="Times New Roman" panose="02020603050405020304" pitchFamily="18" charset="0"/>
                <a:ea typeface="ＭＳ Ｐゴシック" pitchFamily="34" charset="-128"/>
                <a:cs typeface="Times New Roman" panose="02020603050405020304" pitchFamily="18" charset="0"/>
              </a:rPr>
              <a:t>192.168.1.0/27.(255.255.255.224</a:t>
            </a:r>
            <a:r>
              <a:rPr kumimoji="0" lang="en-US" altLang="en-US" sz="2400" b="0" i="0" u="none" strike="noStrike" kern="1200" cap="none" spc="0" normalizeH="0" baseline="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rPr>
              <a:t>) total 30 </a:t>
            </a:r>
            <a:r>
              <a:rPr kumimoji="0" lang="en-US" altLang="en-US" sz="2400" b="0" i="0" u="none" strike="noStrike" kern="1200" cap="none" spc="0" normalizeH="0" baseline="0" noProof="0" dirty="0" err="1" smtClean="0">
                <a:ln>
                  <a:noFill/>
                </a:ln>
                <a:effectLst/>
                <a:uLnTx/>
                <a:uFillTx/>
                <a:latin typeface="Times New Roman" panose="02020603050405020304" pitchFamily="18" charset="0"/>
                <a:ea typeface="ＭＳ Ｐゴシック" pitchFamily="34" charset="-128"/>
                <a:cs typeface="Times New Roman" panose="02020603050405020304" pitchFamily="18" charset="0"/>
              </a:rPr>
              <a:t>ip</a:t>
            </a:r>
            <a:endParaRPr kumimoji="0" lang="en-US" altLang="en-US" sz="2400" b="0" i="0" u="none" strike="noStrike" kern="1200" cap="none" spc="0" normalizeH="0" baseline="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endParaRPr>
          </a:p>
          <a:p>
            <a:pPr marL="548640" lvl="1" indent="-228600" algn="just">
              <a:spcBef>
                <a:spcPts val="370"/>
              </a:spcBef>
              <a:buClr>
                <a:schemeClr val="accent2"/>
              </a:buClr>
              <a:buSzPct val="85000"/>
              <a:buFont typeface="Wingdings 2"/>
              <a:buChar char=""/>
              <a:defRPr/>
            </a:pPr>
            <a:r>
              <a:rPr lang="en-US" altLang="en-US" sz="2400" dirty="0" smtClean="0">
                <a:latin typeface="Times New Roman" panose="02020603050405020304" pitchFamily="18" charset="0"/>
                <a:ea typeface="ＭＳ Ｐゴシック" pitchFamily="34" charset="-128"/>
                <a:cs typeface="Times New Roman" panose="02020603050405020304" pitchFamily="18" charset="0"/>
              </a:rPr>
              <a:t>192.168.1.0/29. </a:t>
            </a:r>
            <a:r>
              <a:rPr kumimoji="0" lang="en-US" altLang="en-US" sz="2400" b="0" i="0" u="none" strike="noStrike" kern="1200" cap="none" spc="0" normalizeH="0" baseline="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rPr>
              <a:t>(</a:t>
            </a:r>
            <a:r>
              <a:rPr lang="en-US" altLang="en-US" sz="2400" dirty="0" smtClean="0">
                <a:latin typeface="Times New Roman" panose="02020603050405020304" pitchFamily="18" charset="0"/>
                <a:ea typeface="ＭＳ Ｐゴシック" pitchFamily="34" charset="-128"/>
                <a:cs typeface="Times New Roman" panose="02020603050405020304" pitchFamily="18" charset="0"/>
              </a:rPr>
              <a:t>255.255.255.248</a:t>
            </a:r>
            <a:r>
              <a:rPr kumimoji="0" lang="en-US" altLang="en-US" sz="2400" b="0" i="0" u="none" strike="noStrike" kern="1200" cap="none" spc="0" normalizeH="0" baseline="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rPr>
              <a:t>)</a:t>
            </a:r>
            <a:r>
              <a:rPr kumimoji="0" lang="en-US" altLang="en-US" sz="2400" b="0" i="0" u="none" strike="noStrike" kern="1200" cap="none" spc="0" normalizeH="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rPr>
              <a:t> total 6 </a:t>
            </a:r>
            <a:r>
              <a:rPr kumimoji="0" lang="en-US" altLang="en-US" sz="2400" b="0" i="0" u="none" strike="noStrike" kern="1200" cap="none" spc="0" normalizeH="0" noProof="0" dirty="0" err="1" smtClean="0">
                <a:ln>
                  <a:noFill/>
                </a:ln>
                <a:effectLst/>
                <a:uLnTx/>
                <a:uFillTx/>
                <a:latin typeface="Times New Roman" panose="02020603050405020304" pitchFamily="18" charset="0"/>
                <a:ea typeface="ＭＳ Ｐゴシック" pitchFamily="34" charset="-128"/>
                <a:cs typeface="Times New Roman" panose="02020603050405020304" pitchFamily="18" charset="0"/>
              </a:rPr>
              <a:t>ip</a:t>
            </a:r>
            <a:endParaRPr kumimoji="0" lang="en-US" altLang="en-US" sz="2400" b="0" i="0" u="none" strike="noStrike" kern="1200" cap="none" spc="0" normalizeH="0" baseline="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Tx/>
              <a:buNone/>
              <a:tabLst/>
              <a:defRPr/>
            </a:pPr>
            <a:endParaRPr kumimoji="0" lang="en-US" altLang="en-US" sz="2600" b="0" i="0" u="none" strike="noStrike" kern="1200" cap="none" spc="0" normalizeH="0" baseline="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600" b="0" i="0" u="none" strike="noStrike" kern="1200" cap="none" spc="0" normalizeH="0" baseline="0" noProof="0" dirty="0" smtClean="0">
              <a:ln>
                <a:noFill/>
              </a:ln>
              <a:effectLst/>
              <a:uLnTx/>
              <a:uFillTx/>
              <a:latin typeface="Times New Roman" panose="02020603050405020304" pitchFamily="18" charset="0"/>
              <a:ea typeface="ＭＳ Ｐゴシック" pitchFamily="34" charset="-128"/>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anim calcmode="lin" valueType="num">
                                      <p:cBhvr additive="base">
                                        <p:cTn id="11"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3" end="3"/>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 calcmode="lin" valueType="num">
                                      <p:cBhvr additive="base">
                                        <p:cTn id="15"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 calcmode="lin" valueType="num">
                                      <p:cBhvr additive="base">
                                        <p:cTn id="23"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97</a:t>
            </a:fld>
            <a:endParaRPr lang="en-US"/>
          </a:p>
        </p:txBody>
      </p:sp>
      <p:pic>
        <p:nvPicPr>
          <p:cNvPr id="184322" name="Picture 2"/>
          <p:cNvPicPr>
            <a:picLocks noChangeAspect="1" noChangeArrowheads="1"/>
          </p:cNvPicPr>
          <p:nvPr/>
        </p:nvPicPr>
        <p:blipFill>
          <a:blip r:embed="rId2"/>
          <a:srcRect/>
          <a:stretch>
            <a:fillRect/>
          </a:stretch>
        </p:blipFill>
        <p:spPr bwMode="auto">
          <a:xfrm>
            <a:off x="1295400" y="1143000"/>
            <a:ext cx="6477000" cy="4219575"/>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98</a:t>
            </a:fld>
            <a:endParaRPr lang="en-US"/>
          </a:p>
        </p:txBody>
      </p:sp>
      <p:sp>
        <p:nvSpPr>
          <p:cNvPr id="4" name="Title 1"/>
          <p:cNvSpPr txBox="1">
            <a:spLocks/>
          </p:cNvSpPr>
          <p:nvPr/>
        </p:nvSpPr>
        <p:spPr>
          <a:xfrm>
            <a:off x="76200" y="304800"/>
            <a:ext cx="89916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000" b="0" i="0" u="none" strike="noStrike" kern="1200" cap="none" spc="0" normalizeH="0" baseline="0" noProof="0" dirty="0" smtClean="0">
                <a:ln>
                  <a:noFill/>
                </a:ln>
                <a:solidFill>
                  <a:schemeClr val="tx2"/>
                </a:solidFill>
                <a:effectLst/>
                <a:uLnTx/>
                <a:uFillTx/>
                <a:latin typeface="+mj-lt"/>
                <a:ea typeface="ＭＳ Ｐゴシック" pitchFamily="34" charset="-128"/>
                <a:cs typeface="+mj-cs"/>
              </a:rPr>
              <a:t>CIDR rule</a:t>
            </a:r>
          </a:p>
        </p:txBody>
      </p:sp>
      <p:sp>
        <p:nvSpPr>
          <p:cNvPr id="5" name="Content Placeholder 2"/>
          <p:cNvSpPr txBox="1">
            <a:spLocks/>
          </p:cNvSpPr>
          <p:nvPr/>
        </p:nvSpPr>
        <p:spPr>
          <a:xfrm>
            <a:off x="152400" y="1371600"/>
            <a:ext cx="8915400" cy="5257800"/>
          </a:xfrm>
          <a:prstGeom prst="rect">
            <a:avLst/>
          </a:prstGeom>
        </p:spPr>
        <p:txBody>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lang="en-US" altLang="en-US" sz="2600" dirty="0" smtClean="0">
                <a:ea typeface="ＭＳ Ｐゴシック" pitchFamily="34" charset="-128"/>
              </a:rPr>
              <a:t>All IP address should be continuous.</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en-US" sz="2600" b="0" i="0" u="none" strike="noStrike" kern="1200" cap="none" spc="0" normalizeH="0" baseline="0" noProof="0" dirty="0" smtClean="0">
                <a:ln>
                  <a:noFill/>
                </a:ln>
                <a:effectLst/>
                <a:uLnTx/>
                <a:uFillTx/>
                <a:latin typeface="+mn-lt"/>
                <a:ea typeface="ＭＳ Ｐゴシック" pitchFamily="34" charset="-128"/>
                <a:cs typeface="+mn-cs"/>
              </a:rPr>
              <a:t>It must be of 2^n.</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lang="en-US" altLang="en-US" sz="2600" dirty="0" smtClean="0">
                <a:ea typeface="ＭＳ Ｐゴシック" pitchFamily="34" charset="-128"/>
              </a:rPr>
              <a:t>First IP address in the block should be entirely divided by size of block.</a:t>
            </a:r>
          </a:p>
          <a:p>
            <a:pPr marL="731520" lvl="1" indent="-274320" algn="just">
              <a:spcBef>
                <a:spcPts val="580"/>
              </a:spcBef>
              <a:buClr>
                <a:schemeClr val="accent1"/>
              </a:buClr>
              <a:buSzPct val="85000"/>
              <a:buFont typeface="Wingdings 2"/>
              <a:buChar char=""/>
              <a:defRPr/>
            </a:pPr>
            <a:r>
              <a:rPr kumimoji="0" lang="en-US" altLang="en-US" sz="2600" b="0" i="0" u="none" strike="noStrike" kern="1200" cap="none" spc="0" normalizeH="0" baseline="0" noProof="0" dirty="0" smtClean="0">
                <a:ln>
                  <a:noFill/>
                </a:ln>
                <a:effectLst/>
                <a:uLnTx/>
                <a:uFillTx/>
                <a:latin typeface="+mn-lt"/>
                <a:ea typeface="ＭＳ Ｐゴシック" pitchFamily="34" charset="-128"/>
                <a:cs typeface="+mn-cs"/>
              </a:rPr>
              <a:t>For</a:t>
            </a:r>
            <a:r>
              <a:rPr kumimoji="0" lang="en-US" altLang="en-US" sz="2600" b="0" i="0" u="none" strike="noStrike" kern="1200" cap="none" spc="0" normalizeH="0" noProof="0" dirty="0" smtClean="0">
                <a:ln>
                  <a:noFill/>
                </a:ln>
                <a:effectLst/>
                <a:uLnTx/>
                <a:uFillTx/>
                <a:latin typeface="+mn-lt"/>
                <a:ea typeface="ＭＳ Ｐゴシック" pitchFamily="34" charset="-128"/>
                <a:cs typeface="+mn-cs"/>
              </a:rPr>
              <a:t> example: 100.1.2.32 to 100.1.2.47</a:t>
            </a:r>
            <a:endParaRPr kumimoji="0" lang="en-US" altLang="en-US" sz="2600" b="0" i="0" u="none" strike="noStrike" kern="1200" cap="none" spc="0" normalizeH="0" baseline="0" noProof="0" dirty="0" smtClean="0">
              <a:ln>
                <a:noFill/>
              </a:ln>
              <a:effectLst/>
              <a:uLnTx/>
              <a:uFillTx/>
              <a:latin typeface="+mn-lt"/>
              <a:ea typeface="ＭＳ Ｐゴシック" pitchFamily="34" charset="-128"/>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600" b="0" i="0" u="none" strike="noStrike" kern="1200" cap="none" spc="0" normalizeH="0" baseline="0" noProof="0" dirty="0" smtClean="0">
              <a:ln>
                <a:noFill/>
              </a:ln>
              <a:effectLst/>
              <a:uLnTx/>
              <a:uFillTx/>
              <a:latin typeface="+mn-lt"/>
              <a:ea typeface="ＭＳ Ｐゴシック" pitchFamily="34" charset="-128"/>
              <a:cs typeface="+mn-cs"/>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99</a:t>
            </a:fld>
            <a:endParaRPr lang="en-US"/>
          </a:p>
        </p:txBody>
      </p:sp>
      <p:pic>
        <p:nvPicPr>
          <p:cNvPr id="172034" name="Picture 2"/>
          <p:cNvPicPr>
            <a:picLocks noChangeAspect="1" noChangeArrowheads="1"/>
          </p:cNvPicPr>
          <p:nvPr/>
        </p:nvPicPr>
        <p:blipFill>
          <a:blip r:embed="rId2"/>
          <a:srcRect/>
          <a:stretch>
            <a:fillRect/>
          </a:stretch>
        </p:blipFill>
        <p:spPr bwMode="auto">
          <a:xfrm>
            <a:off x="514350" y="762000"/>
            <a:ext cx="8115300" cy="5205412"/>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2649</TotalTime>
  <Words>6212</Words>
  <Application>Microsoft Office PowerPoint</Application>
  <PresentationFormat>On-screen Show (4:3)</PresentationFormat>
  <Paragraphs>883</Paragraphs>
  <Slides>124</Slides>
  <Notes>58</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124</vt:i4>
      </vt:variant>
    </vt:vector>
  </HeadingPairs>
  <TitlesOfParts>
    <vt:vector size="139" baseType="lpstr">
      <vt:lpstr>ＭＳ Ｐゴシック</vt:lpstr>
      <vt:lpstr>Arial</vt:lpstr>
      <vt:lpstr>Calibri</vt:lpstr>
      <vt:lpstr>Courier New</vt:lpstr>
      <vt:lpstr>Franklin Gothic Book</vt:lpstr>
      <vt:lpstr>Helvetica</vt:lpstr>
      <vt:lpstr>Monotype Sorts</vt:lpstr>
      <vt:lpstr>Perpetua</vt:lpstr>
      <vt:lpstr>Tahoma</vt:lpstr>
      <vt:lpstr>Times New Roman</vt:lpstr>
      <vt:lpstr>Trebuchet MS</vt:lpstr>
      <vt:lpstr>Wingdings</vt:lpstr>
      <vt:lpstr>Wingdings 2</vt:lpstr>
      <vt:lpstr>Equity</vt:lpstr>
      <vt:lpstr>VISIO</vt:lpstr>
      <vt:lpstr>Chapter - 5 Network Layer</vt:lpstr>
      <vt:lpstr>Outline</vt:lpstr>
      <vt:lpstr>1. Network Layer Design Issues</vt:lpstr>
      <vt:lpstr>Store-and-Forward Packet Switching</vt:lpstr>
      <vt:lpstr>Services Provided to the Transport Layer</vt:lpstr>
      <vt:lpstr>Implementation of Connectionless Service</vt:lpstr>
      <vt:lpstr>Implementation of Connection-Oriented Service</vt:lpstr>
      <vt:lpstr>Comparison of Virtual-Circuit and Datagram Subnets</vt:lpstr>
      <vt:lpstr>PowerPoint Presentation</vt:lpstr>
      <vt:lpstr>2.1 Shortest Path Routing</vt:lpstr>
      <vt:lpstr>Steps</vt:lpstr>
      <vt:lpstr>Shortest Path Routing</vt:lpstr>
      <vt:lpstr>2.2 Flooding</vt:lpstr>
      <vt:lpstr>Flooding Example</vt:lpstr>
      <vt:lpstr>2.3 Distance Vector Routing</vt:lpstr>
      <vt:lpstr>2.3 Distance Vector Routing</vt:lpstr>
      <vt:lpstr>2.3 Distance Vector Routing</vt:lpstr>
      <vt:lpstr>PowerPoint Presentation</vt:lpstr>
      <vt:lpstr>PowerPoint Presentation</vt:lpstr>
      <vt:lpstr>PowerPoint Presentation</vt:lpstr>
      <vt:lpstr>2.3 Distance Vector Routing Problem &amp;sol.</vt:lpstr>
      <vt:lpstr>2.3 Distance Vector Routing solution</vt:lpstr>
      <vt:lpstr>2.3 Distance Vector Routing prob &amp; sol.</vt:lpstr>
      <vt:lpstr>2.4 Link State Routing</vt:lpstr>
      <vt:lpstr>1.Learning About the neighbors</vt:lpstr>
      <vt:lpstr>Learning about the Neighbors</vt:lpstr>
      <vt:lpstr>2.Measuring line cost</vt:lpstr>
      <vt:lpstr>Measuring Line Cost</vt:lpstr>
      <vt:lpstr>3. Building Link State packets</vt:lpstr>
      <vt:lpstr>Building Link State Packets</vt:lpstr>
      <vt:lpstr>4. Distributing the link state packets</vt:lpstr>
      <vt:lpstr>5. Computing the new routes</vt:lpstr>
      <vt:lpstr>2.5 Broadcast Routing</vt:lpstr>
      <vt:lpstr>Broadcast Routing</vt:lpstr>
      <vt:lpstr>2.6 Multicast Routing</vt:lpstr>
      <vt:lpstr>2.6 Multicast Routing</vt:lpstr>
      <vt:lpstr>PowerPoint Presentation</vt:lpstr>
      <vt:lpstr>PowerPoint Presentation</vt:lpstr>
      <vt:lpstr>Open Loop Congestion control</vt:lpstr>
      <vt:lpstr>Close Loop Congestion control</vt:lpstr>
      <vt:lpstr>Close Loop Congestion control</vt:lpstr>
      <vt:lpstr>PowerPoint Presentation</vt:lpstr>
      <vt:lpstr>Hop-by-Hop Choke Packets</vt:lpstr>
      <vt:lpstr>4. Quality of service</vt:lpstr>
      <vt:lpstr>PowerPoint Presentation</vt:lpstr>
      <vt:lpstr>4.1 Quality of service improved technique</vt:lpstr>
      <vt:lpstr>Scheduling - FIFO</vt:lpstr>
      <vt:lpstr>PowerPoint Presentation</vt:lpstr>
      <vt:lpstr>PowerPoint Presentation</vt:lpstr>
      <vt:lpstr>4.1 Quality of service improved technique</vt:lpstr>
      <vt:lpstr>PowerPoint Presentation</vt:lpstr>
      <vt:lpstr>PowerPoint Presentation</vt:lpstr>
      <vt:lpstr>4.1 Quality of service improved technique</vt:lpstr>
      <vt:lpstr>PowerPoint Presentation</vt:lpstr>
      <vt:lpstr>4.1 Quality of service improved technique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Internetworking (IPv4 and IPv6)</vt:lpstr>
      <vt:lpstr>PowerPoint Presentation</vt:lpstr>
      <vt:lpstr>PowerPoint Presentation</vt:lpstr>
      <vt:lpstr>PowerPoint Presentation</vt:lpstr>
      <vt:lpstr>IPv4 Header</vt:lpstr>
      <vt:lpstr>IPv4 Header</vt:lpstr>
      <vt:lpstr>IPv4 Header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IPv6</vt:lpstr>
      <vt:lpstr>PowerPoint Presentation</vt:lpstr>
      <vt:lpstr>PowerPoint Presentation</vt:lpstr>
      <vt:lpstr>IPv6 Header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Windows User</cp:lastModifiedBy>
  <cp:revision>408</cp:revision>
  <dcterms:created xsi:type="dcterms:W3CDTF">2006-08-16T00:00:00Z</dcterms:created>
  <dcterms:modified xsi:type="dcterms:W3CDTF">2021-10-07T10:20:47Z</dcterms:modified>
</cp:coreProperties>
</file>